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3"/>
  </p:handoutMasterIdLst>
  <p:sldIdLst>
    <p:sldId id="289" r:id="rId2"/>
    <p:sldId id="512" r:id="rId3"/>
    <p:sldId id="513" r:id="rId4"/>
    <p:sldId id="514" r:id="rId5"/>
    <p:sldId id="515" r:id="rId6"/>
    <p:sldId id="516" r:id="rId7"/>
    <p:sldId id="517" r:id="rId8"/>
    <p:sldId id="518" r:id="rId9"/>
    <p:sldId id="519" r:id="rId10"/>
    <p:sldId id="521" r:id="rId11"/>
    <p:sldId id="522" r:id="rId12"/>
    <p:sldId id="523" r:id="rId13"/>
    <p:sldId id="604" r:id="rId14"/>
    <p:sldId id="529" r:id="rId15"/>
    <p:sldId id="535" r:id="rId16"/>
    <p:sldId id="551" r:id="rId17"/>
    <p:sldId id="558" r:id="rId18"/>
    <p:sldId id="559" r:id="rId19"/>
    <p:sldId id="560" r:id="rId20"/>
    <p:sldId id="561" r:id="rId21"/>
    <p:sldId id="562" r:id="rId22"/>
    <p:sldId id="565" r:id="rId23"/>
    <p:sldId id="566" r:id="rId24"/>
    <p:sldId id="567" r:id="rId25"/>
    <p:sldId id="568" r:id="rId26"/>
    <p:sldId id="569" r:id="rId27"/>
    <p:sldId id="570" r:id="rId28"/>
    <p:sldId id="571" r:id="rId29"/>
    <p:sldId id="572" r:id="rId30"/>
    <p:sldId id="573" r:id="rId31"/>
    <p:sldId id="574" r:id="rId32"/>
    <p:sldId id="575" r:id="rId33"/>
    <p:sldId id="576" r:id="rId34"/>
    <p:sldId id="578" r:id="rId35"/>
    <p:sldId id="585" r:id="rId36"/>
    <p:sldId id="605" r:id="rId37"/>
    <p:sldId id="587" r:id="rId38"/>
    <p:sldId id="588" r:id="rId39"/>
    <p:sldId id="589" r:id="rId40"/>
    <p:sldId id="590" r:id="rId41"/>
    <p:sldId id="591" r:id="rId42"/>
    <p:sldId id="592" r:id="rId43"/>
    <p:sldId id="593" r:id="rId44"/>
    <p:sldId id="594" r:id="rId45"/>
    <p:sldId id="595" r:id="rId46"/>
    <p:sldId id="596" r:id="rId47"/>
    <p:sldId id="597" r:id="rId48"/>
    <p:sldId id="598" r:id="rId49"/>
    <p:sldId id="599" r:id="rId50"/>
    <p:sldId id="600" r:id="rId51"/>
    <p:sldId id="603" r:id="rId52"/>
  </p:sldIdLst>
  <p:sldSz cx="9144000" cy="6858000" type="screen4x3"/>
  <p:notesSz cx="6858000" cy="9144000"/>
  <p:defaultTextStyle>
    <a:defPPr>
      <a:defRPr lang="pt-BR"/>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339933"/>
    <a:srgbClr val="006600"/>
    <a:srgbClr val="339966"/>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51" autoAdjust="0"/>
    <p:restoredTop sz="90929"/>
  </p:normalViewPr>
  <p:slideViewPr>
    <p:cSldViewPr>
      <p:cViewPr>
        <p:scale>
          <a:sx n="100" d="100"/>
          <a:sy n="100" d="100"/>
        </p:scale>
        <p:origin x="2226" y="7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pt-BR"/>
          </a:p>
        </p:txBody>
      </p:sp>
      <p:sp>
        <p:nvSpPr>
          <p:cNvPr id="13414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pt-BR"/>
          </a:p>
        </p:txBody>
      </p:sp>
      <p:sp>
        <p:nvSpPr>
          <p:cNvPr id="13414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pt-BR"/>
          </a:p>
        </p:txBody>
      </p:sp>
      <p:sp>
        <p:nvSpPr>
          <p:cNvPr id="13414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46140B23-6F79-4434-A513-D4F48442F4C8}" type="slidenum">
              <a:rPr lang="pt-BR"/>
              <a:pPr>
                <a:defRPr/>
              </a:pPr>
              <a:t>‹nº›</a:t>
            </a:fld>
            <a:endParaRPr lang="pt-BR"/>
          </a:p>
        </p:txBody>
      </p:sp>
    </p:spTree>
    <p:extLst>
      <p:ext uri="{BB962C8B-B14F-4D97-AF65-F5344CB8AC3E}">
        <p14:creationId xmlns:p14="http://schemas.microsoft.com/office/powerpoint/2010/main" val="3835430053"/>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7C03981-1690-4290-B191-82B898AA4DD2}"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DF52EE5-92F7-4DA5-A082-329BEEF1B0C9}"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15100" y="609600"/>
            <a:ext cx="1943100" cy="5486400"/>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685800" y="609600"/>
            <a:ext cx="5676900" cy="5486400"/>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82DD6CBD-FEFE-4C6E-BF52-59ECE33E1D45}"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E39E666C-791E-42C0-A8F9-63BFC89ADB2B}"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D9CCD54-CCDE-4B8A-834B-0D782B43E54A}"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E33404B7-51F5-4B97-A150-9617D4B7F241}"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2D986E6F-79CC-43F8-B649-99C59D669534}"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D4A86FC-4BB6-47C7-BC19-742843C13ACC}"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1438A1D2-E807-4CF7-A02E-090FD4E92FC0}"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8A36221-D330-418F-8206-789E3D76F768}"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70A34F99-6E83-4012-B429-60610EC8F656}"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a:t>Clique para editar o estilo do título mestre</a:t>
            </a:r>
          </a:p>
        </p:txBody>
      </p:sp>
      <p:sp>
        <p:nvSpPr>
          <p:cNvPr id="819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pt-B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pt-B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E101DBC6-55FC-47F9-BC90-A611AB58C821}"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7.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gif"/></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9.wmf"/></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gif"/></Relationships>
</file>

<file path=ppt/slides/_rels/slide3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0.wmf"/><Relationship Id="rId5" Type="http://schemas.openxmlformats.org/officeDocument/2006/relationships/oleObject" Target="../embeddings/oleObject4.bin"/><Relationship Id="rId4" Type="http://schemas.openxmlformats.org/officeDocument/2006/relationships/image" Target="../media/image49.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slideLayout" Target="../slideLayouts/slideLayout7.xml"/><Relationship Id="rId4" Type="http://schemas.openxmlformats.org/officeDocument/2006/relationships/image" Target="../media/image57.w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AULA 04: Fontes primárias (continução)</a:t>
            </a:r>
          </a:p>
        </p:txBody>
      </p:sp>
      <p:sp>
        <p:nvSpPr>
          <p:cNvPr id="9219"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9220" name="Text Box 13"/>
          <p:cNvSpPr txBox="1">
            <a:spLocks noChangeArrowheads="1"/>
          </p:cNvSpPr>
          <p:nvPr/>
        </p:nvSpPr>
        <p:spPr bwMode="auto">
          <a:xfrm>
            <a:off x="0" y="552450"/>
            <a:ext cx="9144000" cy="4893647"/>
          </a:xfrm>
          <a:prstGeom prst="rect">
            <a:avLst/>
          </a:prstGeom>
          <a:noFill/>
          <a:ln w="9525">
            <a:noFill/>
            <a:miter lim="800000"/>
            <a:headEnd/>
            <a:tailEnd/>
          </a:ln>
        </p:spPr>
        <p:txBody>
          <a:bodyPr>
            <a:spAutoFit/>
          </a:bodyPr>
          <a:lstStyle/>
          <a:p>
            <a:pPr>
              <a:spcBef>
                <a:spcPct val="50000"/>
              </a:spcBef>
              <a:buFontTx/>
              <a:buChar char="•"/>
            </a:pPr>
            <a:r>
              <a:rPr lang="pt-BR" dirty="0"/>
              <a:t> Geração termoelétrica</a:t>
            </a:r>
          </a:p>
          <a:p>
            <a:pPr lvl="1">
              <a:spcBef>
                <a:spcPct val="50000"/>
              </a:spcBef>
              <a:buFont typeface="Wingdings" pitchFamily="2" charset="2"/>
              <a:buChar char="ü"/>
            </a:pPr>
            <a:r>
              <a:rPr lang="pt-BR" dirty="0"/>
              <a:t> Turbina a vapor (TV)</a:t>
            </a:r>
          </a:p>
          <a:p>
            <a:pPr lvl="1">
              <a:spcBef>
                <a:spcPct val="50000"/>
              </a:spcBef>
              <a:buFont typeface="Wingdings" pitchFamily="2" charset="2"/>
              <a:buChar char="ü"/>
            </a:pPr>
            <a:r>
              <a:rPr lang="pt-BR" dirty="0"/>
              <a:t> Turbina a gás (</a:t>
            </a:r>
            <a:r>
              <a:rPr lang="pt-BR" dirty="0" err="1"/>
              <a:t>TG</a:t>
            </a:r>
            <a:r>
              <a:rPr lang="pt-BR" dirty="0"/>
              <a:t>)</a:t>
            </a:r>
          </a:p>
          <a:p>
            <a:pPr lvl="1">
              <a:spcBef>
                <a:spcPct val="50000"/>
              </a:spcBef>
              <a:buFont typeface="Wingdings" pitchFamily="2" charset="2"/>
              <a:buChar char="ü"/>
            </a:pPr>
            <a:r>
              <a:rPr lang="pt-BR" dirty="0"/>
              <a:t> Microturbinas (MT)</a:t>
            </a:r>
          </a:p>
          <a:p>
            <a:pPr lvl="1">
              <a:spcBef>
                <a:spcPct val="50000"/>
              </a:spcBef>
              <a:buFont typeface="Wingdings" pitchFamily="2" charset="2"/>
              <a:buChar char="ü"/>
            </a:pPr>
            <a:r>
              <a:rPr lang="pt-BR" dirty="0"/>
              <a:t> Máquina de combustão interna a pistão (MCI)</a:t>
            </a:r>
          </a:p>
          <a:p>
            <a:pPr lvl="1">
              <a:spcBef>
                <a:spcPct val="50000"/>
              </a:spcBef>
              <a:buFont typeface="Wingdings" pitchFamily="2" charset="2"/>
              <a:buChar char="ü"/>
            </a:pPr>
            <a:r>
              <a:rPr lang="pt-BR" dirty="0"/>
              <a:t> Reator nuclear </a:t>
            </a:r>
          </a:p>
          <a:p>
            <a:pPr>
              <a:spcBef>
                <a:spcPct val="50000"/>
              </a:spcBef>
              <a:buFontTx/>
              <a:buChar char="•"/>
            </a:pPr>
            <a:r>
              <a:rPr lang="pt-BR" dirty="0">
                <a:solidFill>
                  <a:srgbClr val="0000FF"/>
                </a:solidFill>
              </a:rPr>
              <a:t> Geração hidroelétrica (</a:t>
            </a:r>
            <a:r>
              <a:rPr lang="pt-BR" dirty="0" err="1">
                <a:solidFill>
                  <a:srgbClr val="0000FF"/>
                </a:solidFill>
              </a:rPr>
              <a:t>CH</a:t>
            </a:r>
            <a:r>
              <a:rPr lang="pt-BR" dirty="0">
                <a:solidFill>
                  <a:srgbClr val="0000FF"/>
                </a:solidFill>
              </a:rPr>
              <a:t>)</a:t>
            </a:r>
          </a:p>
          <a:p>
            <a:pPr>
              <a:spcBef>
                <a:spcPct val="50000"/>
              </a:spcBef>
              <a:buFontTx/>
              <a:buChar char="•"/>
            </a:pPr>
            <a:r>
              <a:rPr lang="pt-BR" dirty="0">
                <a:solidFill>
                  <a:srgbClr val="0000FF"/>
                </a:solidFill>
              </a:rPr>
              <a:t> Geração eólica </a:t>
            </a:r>
          </a:p>
          <a:p>
            <a:pPr>
              <a:spcBef>
                <a:spcPct val="50000"/>
              </a:spcBef>
              <a:buFontTx/>
              <a:buChar char="•"/>
            </a:pPr>
            <a:r>
              <a:rPr lang="pt-BR" dirty="0">
                <a:solidFill>
                  <a:srgbClr val="0000FF"/>
                </a:solidFill>
              </a:rPr>
              <a:t> Fotovoltaica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9688" y="-377825"/>
            <a:ext cx="7772400" cy="1143000"/>
          </a:xfrm>
        </p:spPr>
        <p:txBody>
          <a:bodyPr/>
          <a:lstStyle/>
          <a:p>
            <a:pPr algn="l">
              <a:spcBef>
                <a:spcPct val="50000"/>
              </a:spcBef>
              <a:defRPr/>
            </a:pPr>
            <a:r>
              <a:rPr lang="pt-BR" sz="2400" b="1" kern="1200" dirty="0">
                <a:solidFill>
                  <a:srgbClr val="339933"/>
                </a:solidFill>
                <a:ea typeface="+mn-ea"/>
                <a:cs typeface="+mn-cs"/>
              </a:rPr>
              <a:t>CH – Tipos de turbinas – Kaplan/Hélice</a:t>
            </a:r>
          </a:p>
        </p:txBody>
      </p:sp>
      <p:sp>
        <p:nvSpPr>
          <p:cNvPr id="18435" name="Text Box 4"/>
          <p:cNvSpPr txBox="1">
            <a:spLocks noChangeArrowheads="1"/>
          </p:cNvSpPr>
          <p:nvPr/>
        </p:nvSpPr>
        <p:spPr bwMode="auto">
          <a:xfrm>
            <a:off x="0" y="404813"/>
            <a:ext cx="8686800" cy="1892300"/>
          </a:xfrm>
          <a:prstGeom prst="rect">
            <a:avLst/>
          </a:prstGeom>
          <a:noFill/>
          <a:ln w="9525">
            <a:noFill/>
            <a:miter lim="800000"/>
            <a:headEnd/>
            <a:tailEnd/>
          </a:ln>
        </p:spPr>
        <p:txBody>
          <a:bodyPr>
            <a:spAutoFit/>
          </a:bodyPr>
          <a:lstStyle/>
          <a:p>
            <a:pPr>
              <a:spcBef>
                <a:spcPct val="30000"/>
              </a:spcBef>
            </a:pPr>
            <a:r>
              <a:rPr lang="pt-BR" sz="2000" u="sng">
                <a:cs typeface="Times New Roman" pitchFamily="18" charset="0"/>
              </a:rPr>
              <a:t>Turbina Hélice e Kaplan</a:t>
            </a:r>
            <a:endParaRPr lang="pt-BR" sz="2000">
              <a:cs typeface="Times New Roman" pitchFamily="18" charset="0"/>
            </a:endParaRPr>
          </a:p>
          <a:p>
            <a:pPr>
              <a:spcBef>
                <a:spcPct val="30000"/>
              </a:spcBef>
            </a:pPr>
            <a:r>
              <a:rPr lang="pt-BR" sz="2000">
                <a:cs typeface="Times New Roman" pitchFamily="18" charset="0"/>
                <a:sym typeface="Wingdings" pitchFamily="2" charset="2"/>
              </a:rPr>
              <a:t></a:t>
            </a:r>
            <a:r>
              <a:rPr lang="pt-BR" sz="2000">
                <a:cs typeface="Times New Roman" pitchFamily="18" charset="0"/>
              </a:rPr>
              <a:t> São máquinas de reação, com escoamento axial;</a:t>
            </a:r>
          </a:p>
          <a:p>
            <a:pPr>
              <a:spcBef>
                <a:spcPct val="30000"/>
              </a:spcBef>
            </a:pPr>
            <a:r>
              <a:rPr lang="pt-BR" sz="2000">
                <a:cs typeface="Times New Roman" pitchFamily="18" charset="0"/>
                <a:sym typeface="Wingdings" pitchFamily="2" charset="2"/>
              </a:rPr>
              <a:t></a:t>
            </a:r>
            <a:r>
              <a:rPr lang="pt-BR" sz="2000">
                <a:cs typeface="Times New Roman" pitchFamily="18" charset="0"/>
              </a:rPr>
              <a:t> Operam com baixa queda e grande vazão;</a:t>
            </a:r>
          </a:p>
          <a:p>
            <a:pPr>
              <a:spcBef>
                <a:spcPct val="30000"/>
              </a:spcBef>
            </a:pPr>
            <a:r>
              <a:rPr lang="pt-BR" sz="2000">
                <a:cs typeface="Times New Roman" pitchFamily="18" charset="0"/>
                <a:sym typeface="Wingdings" pitchFamily="2" charset="2"/>
              </a:rPr>
              <a:t></a:t>
            </a:r>
            <a:r>
              <a:rPr lang="pt-BR" sz="2000">
                <a:cs typeface="Times New Roman" pitchFamily="18" charset="0"/>
              </a:rPr>
              <a:t> O controle da vazão p/ Hélice se dá através das pás do distribuidor, e para a Kaplan através das pás do distribuidor e com sistema de pás móveis no rotor;</a:t>
            </a:r>
          </a:p>
        </p:txBody>
      </p:sp>
      <p:pic>
        <p:nvPicPr>
          <p:cNvPr id="18436" name="Picture 5"/>
          <p:cNvPicPr>
            <a:picLocks noChangeAspect="1" noChangeArrowheads="1"/>
          </p:cNvPicPr>
          <p:nvPr/>
        </p:nvPicPr>
        <p:blipFill>
          <a:blip r:embed="rId2" cstate="print"/>
          <a:srcRect r="6667"/>
          <a:stretch>
            <a:fillRect/>
          </a:stretch>
        </p:blipFill>
        <p:spPr bwMode="auto">
          <a:xfrm>
            <a:off x="914400" y="3124200"/>
            <a:ext cx="6400800" cy="2752725"/>
          </a:xfrm>
          <a:prstGeom prst="rect">
            <a:avLst/>
          </a:prstGeom>
          <a:noFill/>
          <a:ln w="9525">
            <a:noFill/>
            <a:miter lim="800000"/>
            <a:headEnd/>
            <a:tailEnd/>
          </a:ln>
        </p:spPr>
      </p:pic>
      <p:sp>
        <p:nvSpPr>
          <p:cNvPr id="18437"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36513" y="-377825"/>
            <a:ext cx="7772401" cy="1143000"/>
          </a:xfrm>
        </p:spPr>
        <p:txBody>
          <a:bodyPr/>
          <a:lstStyle/>
          <a:p>
            <a:pPr algn="l">
              <a:spcBef>
                <a:spcPct val="50000"/>
              </a:spcBef>
              <a:defRPr/>
            </a:pPr>
            <a:r>
              <a:rPr lang="pt-BR" sz="2400" b="1" kern="1200" dirty="0">
                <a:solidFill>
                  <a:srgbClr val="339933"/>
                </a:solidFill>
                <a:ea typeface="+mn-ea"/>
                <a:cs typeface="+mn-cs"/>
              </a:rPr>
              <a:t>CH – Tipos de turbinas - Kaplan/Hélice</a:t>
            </a:r>
          </a:p>
        </p:txBody>
      </p:sp>
      <p:sp>
        <p:nvSpPr>
          <p:cNvPr id="19459" name="Text Box 3"/>
          <p:cNvSpPr txBox="1">
            <a:spLocks noChangeArrowheads="1"/>
          </p:cNvSpPr>
          <p:nvPr/>
        </p:nvSpPr>
        <p:spPr bwMode="auto">
          <a:xfrm>
            <a:off x="228600" y="762000"/>
            <a:ext cx="8686800" cy="396875"/>
          </a:xfrm>
          <a:prstGeom prst="rect">
            <a:avLst/>
          </a:prstGeom>
          <a:noFill/>
          <a:ln w="9525">
            <a:noFill/>
            <a:miter lim="800000"/>
            <a:headEnd/>
            <a:tailEnd/>
          </a:ln>
        </p:spPr>
        <p:txBody>
          <a:bodyPr>
            <a:spAutoFit/>
          </a:bodyPr>
          <a:lstStyle/>
          <a:p>
            <a:pPr>
              <a:spcBef>
                <a:spcPct val="50000"/>
              </a:spcBef>
            </a:pPr>
            <a:r>
              <a:rPr lang="pt-BR" sz="2000" u="sng">
                <a:cs typeface="Times New Roman" pitchFamily="18" charset="0"/>
              </a:rPr>
              <a:t>Turbina Kaplan</a:t>
            </a:r>
            <a:endParaRPr lang="pt-BR" sz="2000">
              <a:cs typeface="Times New Roman" pitchFamily="18" charset="0"/>
            </a:endParaRPr>
          </a:p>
        </p:txBody>
      </p:sp>
      <p:pic>
        <p:nvPicPr>
          <p:cNvPr id="19460" name="Picture 5" descr="C:\Walmir\Work\DISCIPLINAS\DG_POS\AULAS\AULA14\FIGURAS\Water_turbine.jpg"/>
          <p:cNvPicPr>
            <a:picLocks noChangeAspect="1" noChangeArrowheads="1"/>
          </p:cNvPicPr>
          <p:nvPr/>
        </p:nvPicPr>
        <p:blipFill>
          <a:blip r:embed="rId2" cstate="print"/>
          <a:srcRect/>
          <a:stretch>
            <a:fillRect/>
          </a:stretch>
        </p:blipFill>
        <p:spPr bwMode="auto">
          <a:xfrm>
            <a:off x="179512" y="1412776"/>
            <a:ext cx="3888432" cy="4053150"/>
          </a:xfrm>
          <a:prstGeom prst="rect">
            <a:avLst/>
          </a:prstGeom>
          <a:noFill/>
          <a:ln w="9525">
            <a:noFill/>
            <a:miter lim="800000"/>
            <a:headEnd/>
            <a:tailEnd/>
          </a:ln>
        </p:spPr>
      </p:pic>
      <p:sp>
        <p:nvSpPr>
          <p:cNvPr id="19461"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 name="Picture 6"/>
          <p:cNvPicPr>
            <a:picLocks noChangeAspect="1" noChangeArrowheads="1"/>
          </p:cNvPicPr>
          <p:nvPr/>
        </p:nvPicPr>
        <p:blipFill>
          <a:blip r:embed="rId3" cstate="print"/>
          <a:srcRect/>
          <a:stretch>
            <a:fillRect/>
          </a:stretch>
        </p:blipFill>
        <p:spPr bwMode="auto">
          <a:xfrm>
            <a:off x="4393544" y="1556792"/>
            <a:ext cx="4627399" cy="3070101"/>
          </a:xfrm>
          <a:prstGeom prst="rect">
            <a:avLst/>
          </a:prstGeom>
          <a:noFill/>
          <a:ln w="9525">
            <a:noFill/>
            <a:miter lim="800000"/>
            <a:headEnd/>
            <a:tailEnd/>
          </a:ln>
        </p:spPr>
      </p:pic>
      <p:sp>
        <p:nvSpPr>
          <p:cNvPr id="7" name="Text Box 3"/>
          <p:cNvSpPr txBox="1">
            <a:spLocks noChangeArrowheads="1"/>
          </p:cNvSpPr>
          <p:nvPr/>
        </p:nvSpPr>
        <p:spPr bwMode="auto">
          <a:xfrm>
            <a:off x="5220072" y="4509120"/>
            <a:ext cx="3411488" cy="646331"/>
          </a:xfrm>
          <a:prstGeom prst="rect">
            <a:avLst/>
          </a:prstGeom>
          <a:noFill/>
          <a:ln w="9525">
            <a:noFill/>
            <a:miter lim="800000"/>
            <a:headEnd/>
            <a:tailEnd/>
          </a:ln>
        </p:spPr>
        <p:txBody>
          <a:bodyPr wrap="square">
            <a:spAutoFit/>
          </a:bodyPr>
          <a:lstStyle/>
          <a:p>
            <a:pPr>
              <a:spcBef>
                <a:spcPts val="0"/>
              </a:spcBef>
            </a:pPr>
            <a:r>
              <a:rPr lang="pt-BR" sz="1200" dirty="0"/>
              <a:t>Fonte: http://meusite.mackenzie.com.br/mellojr/ - Prof. Antônio Melo (Eng. Mecânica – Mackenzie)</a:t>
            </a:r>
            <a:r>
              <a:rPr lang="pt-BR" sz="1800" dirty="0"/>
              <a:t> </a:t>
            </a:r>
            <a:r>
              <a:rPr lang="pt-BR"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0" y="-377825"/>
            <a:ext cx="7772400" cy="1143000"/>
          </a:xfrm>
        </p:spPr>
        <p:txBody>
          <a:bodyPr/>
          <a:lstStyle/>
          <a:p>
            <a:pPr algn="l">
              <a:spcBef>
                <a:spcPct val="50000"/>
              </a:spcBef>
              <a:defRPr/>
            </a:pPr>
            <a:r>
              <a:rPr lang="pt-BR" sz="2400" b="1" kern="1200" dirty="0">
                <a:solidFill>
                  <a:srgbClr val="339933"/>
                </a:solidFill>
                <a:ea typeface="+mn-ea"/>
                <a:cs typeface="+mn-cs"/>
              </a:rPr>
              <a:t>CH – Tipos de turbinas – Bulbo </a:t>
            </a:r>
          </a:p>
        </p:txBody>
      </p:sp>
      <p:pic>
        <p:nvPicPr>
          <p:cNvPr id="20483" name="Picture 5" descr="C:\Documents and Settings\walmir\Desktop\Image34.jpg"/>
          <p:cNvPicPr>
            <a:picLocks noChangeAspect="1" noChangeArrowheads="1"/>
          </p:cNvPicPr>
          <p:nvPr/>
        </p:nvPicPr>
        <p:blipFill>
          <a:blip r:embed="rId2" cstate="print"/>
          <a:srcRect/>
          <a:stretch>
            <a:fillRect/>
          </a:stretch>
        </p:blipFill>
        <p:spPr bwMode="auto">
          <a:xfrm>
            <a:off x="1295400" y="1524000"/>
            <a:ext cx="6562725" cy="4787900"/>
          </a:xfrm>
          <a:prstGeom prst="rect">
            <a:avLst/>
          </a:prstGeom>
          <a:noFill/>
          <a:ln w="9525">
            <a:noFill/>
            <a:miter lim="800000"/>
            <a:headEnd/>
            <a:tailEnd/>
          </a:ln>
        </p:spPr>
      </p:pic>
      <p:sp>
        <p:nvSpPr>
          <p:cNvPr id="20484" name="Text Box 6"/>
          <p:cNvSpPr txBox="1">
            <a:spLocks noChangeArrowheads="1"/>
          </p:cNvSpPr>
          <p:nvPr/>
        </p:nvSpPr>
        <p:spPr bwMode="auto">
          <a:xfrm>
            <a:off x="152400" y="457200"/>
            <a:ext cx="8991600" cy="636588"/>
          </a:xfrm>
          <a:prstGeom prst="rect">
            <a:avLst/>
          </a:prstGeom>
          <a:noFill/>
          <a:ln w="9525">
            <a:noFill/>
            <a:miter lim="800000"/>
            <a:headEnd/>
            <a:tailEnd/>
          </a:ln>
        </p:spPr>
        <p:txBody>
          <a:bodyPr>
            <a:spAutoFit/>
          </a:bodyPr>
          <a:lstStyle/>
          <a:p>
            <a:pPr>
              <a:lnSpc>
                <a:spcPct val="85000"/>
              </a:lnSpc>
              <a:spcBef>
                <a:spcPct val="35000"/>
              </a:spcBef>
            </a:pPr>
            <a:r>
              <a:rPr lang="pt-BR" sz="1800"/>
              <a:t>A turbina bulbo apresenta-se como uma solução compacta da turbina Kaplan, podendo ser utilizada tanto para pequenos quanto para grandes aproveitamentos</a:t>
            </a:r>
            <a:r>
              <a:rPr lang="pt-BR"/>
              <a:t>. </a:t>
            </a:r>
          </a:p>
        </p:txBody>
      </p:sp>
      <p:sp>
        <p:nvSpPr>
          <p:cNvPr id="20485" name="Text Box 7"/>
          <p:cNvSpPr txBox="1">
            <a:spLocks noChangeArrowheads="1"/>
          </p:cNvSpPr>
          <p:nvPr/>
        </p:nvSpPr>
        <p:spPr bwMode="auto">
          <a:xfrm>
            <a:off x="0" y="6324600"/>
            <a:ext cx="8991600" cy="457200"/>
          </a:xfrm>
          <a:prstGeom prst="rect">
            <a:avLst/>
          </a:prstGeom>
          <a:noFill/>
          <a:ln w="9525">
            <a:noFill/>
            <a:miter lim="800000"/>
            <a:headEnd/>
            <a:tailEnd/>
          </a:ln>
        </p:spPr>
        <p:txBody>
          <a:bodyPr>
            <a:spAutoFit/>
          </a:bodyPr>
          <a:lstStyle/>
          <a:p>
            <a:pPr>
              <a:spcBef>
                <a:spcPct val="50000"/>
              </a:spcBef>
            </a:pPr>
            <a:r>
              <a:rPr lang="pt-BR" sz="1200"/>
              <a:t>Fonte: http://meusite.mackenzie.com.br/mellojr/ - Prof. Antônio Melo (Eng. Mecânica – Mackenzie)</a:t>
            </a:r>
            <a:r>
              <a:rPr lang="pt-BR" sz="1800"/>
              <a:t> </a:t>
            </a:r>
            <a:r>
              <a:rPr lang="pt-BR"/>
              <a:t> </a:t>
            </a:r>
          </a:p>
        </p:txBody>
      </p:sp>
      <p:sp>
        <p:nvSpPr>
          <p:cNvPr id="20486"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a:xfrm>
            <a:off x="0" y="-377825"/>
            <a:ext cx="7772400" cy="1143000"/>
          </a:xfrm>
        </p:spPr>
        <p:txBody>
          <a:bodyPr/>
          <a:lstStyle/>
          <a:p>
            <a:pPr algn="l">
              <a:spcBef>
                <a:spcPct val="50000"/>
              </a:spcBef>
              <a:defRPr/>
            </a:pPr>
            <a:r>
              <a:rPr lang="pt-BR" sz="2400" b="1" kern="1200" dirty="0">
                <a:solidFill>
                  <a:srgbClr val="339933"/>
                </a:solidFill>
                <a:ea typeface="+mn-ea"/>
                <a:cs typeface="+mn-cs"/>
              </a:rPr>
              <a:t>CH – Tipos de turbinas – Exemplos no Brasil</a:t>
            </a:r>
          </a:p>
        </p:txBody>
      </p:sp>
      <p:sp>
        <p:nvSpPr>
          <p:cNvPr id="20484" name="Text Box 6"/>
          <p:cNvSpPr txBox="1">
            <a:spLocks noChangeArrowheads="1"/>
          </p:cNvSpPr>
          <p:nvPr/>
        </p:nvSpPr>
        <p:spPr bwMode="auto">
          <a:xfrm>
            <a:off x="152400" y="457200"/>
            <a:ext cx="8991600" cy="5270674"/>
          </a:xfrm>
          <a:prstGeom prst="rect">
            <a:avLst/>
          </a:prstGeom>
          <a:noFill/>
          <a:ln w="9525">
            <a:noFill/>
            <a:miter lim="800000"/>
            <a:headEnd/>
            <a:tailEnd/>
          </a:ln>
        </p:spPr>
        <p:txBody>
          <a:bodyPr>
            <a:spAutoFit/>
          </a:bodyPr>
          <a:lstStyle/>
          <a:p>
            <a:pPr marL="285750" indent="-285750">
              <a:lnSpc>
                <a:spcPct val="85000"/>
              </a:lnSpc>
              <a:spcBef>
                <a:spcPts val="1200"/>
              </a:spcBef>
              <a:spcAft>
                <a:spcPts val="1200"/>
              </a:spcAft>
              <a:buFont typeface="Arial" panose="020B0604020202020204" pitchFamily="34" charset="0"/>
              <a:buChar char="•"/>
            </a:pPr>
            <a:r>
              <a:rPr lang="pt-BR" sz="1800" b="1" dirty="0" err="1"/>
              <a:t>Pelton</a:t>
            </a:r>
            <a:r>
              <a:rPr lang="pt-BR" sz="1800" b="1" dirty="0"/>
              <a:t>:</a:t>
            </a:r>
          </a:p>
          <a:p>
            <a:pPr marL="742950" lvl="1" indent="-285750">
              <a:lnSpc>
                <a:spcPct val="85000"/>
              </a:lnSpc>
              <a:spcBef>
                <a:spcPts val="1200"/>
              </a:spcBef>
              <a:spcAft>
                <a:spcPts val="1200"/>
              </a:spcAft>
              <a:buFont typeface="Wingdings" panose="05000000000000000000" pitchFamily="2" charset="2"/>
              <a:buChar char="ü"/>
            </a:pPr>
            <a:r>
              <a:rPr lang="pt-BR" sz="1800" dirty="0"/>
              <a:t>Usina </a:t>
            </a:r>
            <a:r>
              <a:rPr lang="pt-BR" sz="1800" dirty="0" err="1"/>
              <a:t>Parigot</a:t>
            </a:r>
            <a:r>
              <a:rPr lang="pt-BR" sz="1800" dirty="0"/>
              <a:t> de Souza ( Paraná: 4 turbinas de 65 MW)</a:t>
            </a:r>
          </a:p>
          <a:p>
            <a:pPr marL="285750" indent="-285750">
              <a:lnSpc>
                <a:spcPct val="85000"/>
              </a:lnSpc>
              <a:spcBef>
                <a:spcPts val="1200"/>
              </a:spcBef>
              <a:spcAft>
                <a:spcPts val="1200"/>
              </a:spcAft>
              <a:buFont typeface="Arial" panose="020B0604020202020204" pitchFamily="34" charset="0"/>
              <a:buChar char="•"/>
            </a:pPr>
            <a:r>
              <a:rPr lang="pt-BR" sz="1800" b="1" dirty="0"/>
              <a:t>Francis:</a:t>
            </a:r>
          </a:p>
          <a:p>
            <a:pPr marL="742950" lvl="1" indent="-285750">
              <a:lnSpc>
                <a:spcPct val="85000"/>
              </a:lnSpc>
              <a:spcBef>
                <a:spcPts val="1200"/>
              </a:spcBef>
              <a:spcAft>
                <a:spcPts val="1200"/>
              </a:spcAft>
              <a:buFont typeface="Wingdings" panose="05000000000000000000" pitchFamily="2" charset="2"/>
              <a:buChar char="ü"/>
            </a:pPr>
            <a:r>
              <a:rPr lang="pt-BR" sz="1800" dirty="0"/>
              <a:t>Itaipu (20 turbinas de 715 MW)</a:t>
            </a:r>
          </a:p>
          <a:p>
            <a:pPr marL="742950" lvl="1" indent="-285750">
              <a:lnSpc>
                <a:spcPct val="85000"/>
              </a:lnSpc>
              <a:spcBef>
                <a:spcPts val="1200"/>
              </a:spcBef>
              <a:spcAft>
                <a:spcPts val="1200"/>
              </a:spcAft>
              <a:buFont typeface="Wingdings" panose="05000000000000000000" pitchFamily="2" charset="2"/>
              <a:buChar char="ü"/>
            </a:pPr>
            <a:r>
              <a:rPr lang="pt-BR" sz="1800" dirty="0"/>
              <a:t>Ilha Solteira (20 turbinas de 175 MW – 181 MW) </a:t>
            </a:r>
          </a:p>
          <a:p>
            <a:pPr marL="285750" indent="-285750">
              <a:lnSpc>
                <a:spcPct val="85000"/>
              </a:lnSpc>
              <a:spcBef>
                <a:spcPts val="1200"/>
              </a:spcBef>
              <a:spcAft>
                <a:spcPts val="1200"/>
              </a:spcAft>
              <a:buFont typeface="Arial" panose="020B0604020202020204" pitchFamily="34" charset="0"/>
              <a:buChar char="•"/>
            </a:pPr>
            <a:r>
              <a:rPr lang="pt-BR" sz="1800" b="1" dirty="0"/>
              <a:t>Kaplan:</a:t>
            </a:r>
          </a:p>
          <a:p>
            <a:pPr marL="742950" lvl="1" indent="-285750">
              <a:lnSpc>
                <a:spcPct val="85000"/>
              </a:lnSpc>
              <a:spcBef>
                <a:spcPts val="1200"/>
              </a:spcBef>
              <a:spcAft>
                <a:spcPts val="1200"/>
              </a:spcAft>
              <a:buFont typeface="Wingdings" panose="05000000000000000000" pitchFamily="2" charset="2"/>
              <a:buChar char="ü"/>
            </a:pPr>
            <a:r>
              <a:rPr lang="pt-BR" sz="1800" dirty="0"/>
              <a:t>Porto Primavera (14 turbinas de 111,8 MW – vertical)</a:t>
            </a:r>
          </a:p>
          <a:p>
            <a:pPr marL="285750" indent="-285750">
              <a:lnSpc>
                <a:spcPct val="85000"/>
              </a:lnSpc>
              <a:spcBef>
                <a:spcPts val="1200"/>
              </a:spcBef>
              <a:spcAft>
                <a:spcPts val="1200"/>
              </a:spcAft>
              <a:buFont typeface="Arial" panose="020B0604020202020204" pitchFamily="34" charset="0"/>
              <a:buChar char="•"/>
            </a:pPr>
            <a:r>
              <a:rPr lang="pt-BR" sz="1800" b="1" dirty="0"/>
              <a:t>Bulbo:</a:t>
            </a:r>
          </a:p>
          <a:p>
            <a:pPr marL="742950" lvl="1" indent="-285750">
              <a:lnSpc>
                <a:spcPct val="85000"/>
              </a:lnSpc>
              <a:spcBef>
                <a:spcPts val="1200"/>
              </a:spcBef>
              <a:spcAft>
                <a:spcPts val="1200"/>
              </a:spcAft>
              <a:buFont typeface="Arial" panose="020B0604020202020204" pitchFamily="34" charset="0"/>
              <a:buChar char="•"/>
            </a:pPr>
            <a:r>
              <a:rPr lang="pt-BR" sz="1800" dirty="0"/>
              <a:t>Jirau (46 turbinas de 75 MW)</a:t>
            </a:r>
          </a:p>
          <a:p>
            <a:pPr>
              <a:lnSpc>
                <a:spcPct val="85000"/>
              </a:lnSpc>
              <a:spcBef>
                <a:spcPct val="35000"/>
              </a:spcBef>
            </a:pPr>
            <a:endParaRPr lang="pt-BR" dirty="0"/>
          </a:p>
        </p:txBody>
      </p:sp>
      <p:sp>
        <p:nvSpPr>
          <p:cNvPr id="20486"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extLst>
      <p:ext uri="{BB962C8B-B14F-4D97-AF65-F5344CB8AC3E}">
        <p14:creationId xmlns:p14="http://schemas.microsoft.com/office/powerpoint/2010/main" val="43924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0" y="-377825"/>
            <a:ext cx="7772400" cy="1143000"/>
          </a:xfrm>
        </p:spPr>
        <p:txBody>
          <a:bodyPr/>
          <a:lstStyle/>
          <a:p>
            <a:pPr algn="l">
              <a:spcBef>
                <a:spcPct val="50000"/>
              </a:spcBef>
              <a:defRPr/>
            </a:pPr>
            <a:r>
              <a:rPr lang="pt-BR" sz="2400" b="1" kern="1200" dirty="0">
                <a:solidFill>
                  <a:srgbClr val="339933"/>
                </a:solidFill>
                <a:ea typeface="+mn-ea"/>
                <a:cs typeface="+mn-cs"/>
              </a:rPr>
              <a:t>CH – Tipos de turbinas - Escolha</a:t>
            </a:r>
          </a:p>
        </p:txBody>
      </p:sp>
      <p:sp>
        <p:nvSpPr>
          <p:cNvPr id="26627" name="Text Box 3"/>
          <p:cNvSpPr txBox="1">
            <a:spLocks noChangeArrowheads="1"/>
          </p:cNvSpPr>
          <p:nvPr/>
        </p:nvSpPr>
        <p:spPr bwMode="auto">
          <a:xfrm>
            <a:off x="76200" y="6324600"/>
            <a:ext cx="8991600" cy="366713"/>
          </a:xfrm>
          <a:prstGeom prst="rect">
            <a:avLst/>
          </a:prstGeom>
          <a:noFill/>
          <a:ln w="9525">
            <a:noFill/>
            <a:miter lim="800000"/>
            <a:headEnd/>
            <a:tailEnd/>
          </a:ln>
        </p:spPr>
        <p:txBody>
          <a:bodyPr>
            <a:spAutoFit/>
          </a:bodyPr>
          <a:lstStyle/>
          <a:p>
            <a:pPr algn="ctr">
              <a:spcBef>
                <a:spcPct val="50000"/>
              </a:spcBef>
            </a:pPr>
            <a:r>
              <a:rPr lang="pt-BR" sz="1800"/>
              <a:t>This is a file from the Wikimedia Commons</a:t>
            </a:r>
          </a:p>
        </p:txBody>
      </p:sp>
      <p:pic>
        <p:nvPicPr>
          <p:cNvPr id="26628" name="Picture 6"/>
          <p:cNvPicPr>
            <a:picLocks noChangeAspect="1" noChangeArrowheads="1"/>
          </p:cNvPicPr>
          <p:nvPr/>
        </p:nvPicPr>
        <p:blipFill>
          <a:blip r:embed="rId2" cstate="print"/>
          <a:srcRect/>
          <a:stretch>
            <a:fillRect/>
          </a:stretch>
        </p:blipFill>
        <p:spPr bwMode="auto">
          <a:xfrm>
            <a:off x="1676400" y="1219200"/>
            <a:ext cx="5791200" cy="4419600"/>
          </a:xfrm>
          <a:prstGeom prst="rect">
            <a:avLst/>
          </a:prstGeom>
          <a:noFill/>
          <a:ln w="9525">
            <a:noFill/>
            <a:miter lim="800000"/>
            <a:headEnd/>
            <a:tailEnd/>
          </a:ln>
        </p:spPr>
      </p:pic>
      <p:sp>
        <p:nvSpPr>
          <p:cNvPr id="26629"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034"/>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Mercado de geração eólica</a:t>
            </a:r>
          </a:p>
        </p:txBody>
      </p:sp>
      <p:sp>
        <p:nvSpPr>
          <p:cNvPr id="32771" name="Line 1035"/>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32772"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8" name="Text Box 1029"/>
          <p:cNvSpPr txBox="1">
            <a:spLocks noChangeArrowheads="1"/>
          </p:cNvSpPr>
          <p:nvPr/>
        </p:nvSpPr>
        <p:spPr bwMode="auto">
          <a:xfrm>
            <a:off x="0" y="6596390"/>
            <a:ext cx="8748464" cy="261610"/>
          </a:xfrm>
          <a:prstGeom prst="rect">
            <a:avLst/>
          </a:prstGeom>
          <a:noFill/>
          <a:ln w="9525">
            <a:noFill/>
            <a:miter lim="800000"/>
            <a:headEnd/>
            <a:tailEnd/>
          </a:ln>
        </p:spPr>
        <p:txBody>
          <a:bodyPr wrap="square">
            <a:spAutoFit/>
          </a:bodyPr>
          <a:lstStyle/>
          <a:p>
            <a:pPr>
              <a:spcBef>
                <a:spcPct val="30000"/>
              </a:spcBef>
            </a:pPr>
            <a:r>
              <a:rPr lang="en-US" sz="1100" dirty="0">
                <a:latin typeface="AdvGulliv-R" charset="0"/>
              </a:rPr>
              <a:t>Source: </a:t>
            </a:r>
            <a:r>
              <a:rPr lang="en-US" sz="1100" dirty="0" err="1">
                <a:latin typeface="AdvGulliv-R" charset="0"/>
              </a:rPr>
              <a:t>GWEC</a:t>
            </a:r>
            <a:r>
              <a:rPr lang="en-US" sz="1100" dirty="0">
                <a:latin typeface="AdvGulliv-R" charset="0"/>
              </a:rPr>
              <a:t> – Global Wind Energy Council, Global Wind Report: Annual market update 2016. Available in http://www.gwec.net/ </a:t>
            </a:r>
            <a:endParaRPr lang="en-US" sz="1400" dirty="0">
              <a:latin typeface="AdvGulliv-R" charset="0"/>
            </a:endParaRPr>
          </a:p>
        </p:txBody>
      </p:sp>
      <p:pic>
        <p:nvPicPr>
          <p:cNvPr id="3" name="Imagem 2">
            <a:extLst>
              <a:ext uri="{FF2B5EF4-FFF2-40B4-BE49-F238E27FC236}">
                <a16:creationId xmlns:a16="http://schemas.microsoft.com/office/drawing/2014/main" id="{1301FAD3-6459-40A4-A5F4-296B5A124E02}"/>
              </a:ext>
            </a:extLst>
          </p:cNvPr>
          <p:cNvPicPr>
            <a:picLocks noChangeAspect="1"/>
          </p:cNvPicPr>
          <p:nvPr/>
        </p:nvPicPr>
        <p:blipFill>
          <a:blip r:embed="rId2"/>
          <a:stretch>
            <a:fillRect/>
          </a:stretch>
        </p:blipFill>
        <p:spPr>
          <a:xfrm>
            <a:off x="227970" y="3502584"/>
            <a:ext cx="8688061" cy="3166776"/>
          </a:xfrm>
          <a:prstGeom prst="rect">
            <a:avLst/>
          </a:prstGeom>
        </p:spPr>
      </p:pic>
      <p:pic>
        <p:nvPicPr>
          <p:cNvPr id="4" name="Imagem 3">
            <a:extLst>
              <a:ext uri="{FF2B5EF4-FFF2-40B4-BE49-F238E27FC236}">
                <a16:creationId xmlns:a16="http://schemas.microsoft.com/office/drawing/2014/main" id="{02869EC2-ECB9-44AB-B292-3E3432E435D8}"/>
              </a:ext>
            </a:extLst>
          </p:cNvPr>
          <p:cNvPicPr>
            <a:picLocks noChangeAspect="1"/>
          </p:cNvPicPr>
          <p:nvPr/>
        </p:nvPicPr>
        <p:blipFill>
          <a:blip r:embed="rId3"/>
          <a:stretch>
            <a:fillRect/>
          </a:stretch>
        </p:blipFill>
        <p:spPr>
          <a:xfrm>
            <a:off x="315551" y="484972"/>
            <a:ext cx="8512898" cy="30880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Mercado de geração eólica - Nacional</a:t>
            </a:r>
          </a:p>
        </p:txBody>
      </p:sp>
      <p:sp>
        <p:nvSpPr>
          <p:cNvPr id="46083"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6016" y="2564904"/>
            <a:ext cx="4346807" cy="4149353"/>
          </a:xfrm>
          <a:prstGeom prst="rect">
            <a:avLst/>
          </a:prstGeom>
        </p:spPr>
      </p:pic>
      <p:sp>
        <p:nvSpPr>
          <p:cNvPr id="8" name="Espaço Reservado para Conteúdo 2"/>
          <p:cNvSpPr txBox="1">
            <a:spLocks/>
          </p:cNvSpPr>
          <p:nvPr/>
        </p:nvSpPr>
        <p:spPr>
          <a:xfrm>
            <a:off x="251520" y="692696"/>
            <a:ext cx="7776687" cy="5256584"/>
          </a:xfrm>
          <a:prstGeom prst="rect">
            <a:avLst/>
          </a:prstGeom>
        </p:spPr>
        <p:txBody>
          <a:bodyPr>
            <a:noAutofit/>
          </a:bodyPr>
          <a:lstStyle/>
          <a:p>
            <a:pPr lvl="0" algn="just">
              <a:spcBef>
                <a:spcPct val="20000"/>
              </a:spcBef>
              <a:buFontTx/>
              <a:buChar char="•"/>
              <a:defRPr/>
            </a:pPr>
            <a:r>
              <a:rPr kumimoji="0" lang="pt-BR" sz="1800" b="0" i="0" u="none" strike="noStrike" kern="0" cap="none" spc="0" normalizeH="0" baseline="0" noProof="0" dirty="0">
                <a:ln>
                  <a:noFill/>
                </a:ln>
                <a:effectLst/>
                <a:uLnTx/>
                <a:uFillTx/>
                <a:latin typeface="+mn-lt"/>
                <a:ea typeface="+mn-ea"/>
                <a:cs typeface="+mn-cs"/>
              </a:rPr>
              <a:t> Capacidade instalada atual: </a:t>
            </a:r>
            <a:r>
              <a:rPr lang="pt-BR" sz="1800" kern="0" noProof="0" dirty="0">
                <a:latin typeface="+mn-lt"/>
              </a:rPr>
              <a:t>13</a:t>
            </a:r>
            <a:r>
              <a:rPr kumimoji="0" lang="pt-BR" sz="1800" b="0" i="0" u="none" strike="noStrike" kern="0" cap="none" spc="0" normalizeH="0" baseline="0" noProof="0" dirty="0">
                <a:ln>
                  <a:noFill/>
                </a:ln>
                <a:effectLst/>
                <a:uLnTx/>
                <a:uFillTx/>
                <a:latin typeface="+mn-lt"/>
                <a:ea typeface="+mn-ea"/>
                <a:cs typeface="+mn-cs"/>
              </a:rPr>
              <a:t>,1 </a:t>
            </a:r>
            <a:r>
              <a:rPr kumimoji="0" lang="pt-BR" sz="1800" b="0" i="0" u="none" strike="noStrike" kern="0" cap="none" spc="0" normalizeH="0" baseline="0" noProof="0" dirty="0" err="1">
                <a:ln>
                  <a:noFill/>
                </a:ln>
                <a:effectLst/>
                <a:uLnTx/>
                <a:uFillTx/>
                <a:latin typeface="+mn-lt"/>
                <a:ea typeface="+mn-ea"/>
                <a:cs typeface="+mn-cs"/>
              </a:rPr>
              <a:t>GW</a:t>
            </a:r>
            <a:r>
              <a:rPr kumimoji="0" lang="pt-BR" sz="1800" b="0" i="0" u="none" strike="noStrike" kern="0" cap="none" spc="0" normalizeH="0" baseline="0" noProof="0" dirty="0">
                <a:ln>
                  <a:noFill/>
                </a:ln>
                <a:effectLst/>
                <a:uLnTx/>
                <a:uFillTx/>
                <a:latin typeface="+mn-lt"/>
                <a:ea typeface="+mn-ea"/>
                <a:cs typeface="+mn-cs"/>
              </a:rPr>
              <a:t> – 536 parques eólicos </a:t>
            </a:r>
          </a:p>
          <a:p>
            <a:pPr marR="0" lvl="0" algn="just" defTabSz="914400" rtl="0" eaLnBrk="1" fontAlgn="base" latinLnBrk="0" hangingPunct="1">
              <a:lnSpc>
                <a:spcPct val="100000"/>
              </a:lnSpc>
              <a:spcBef>
                <a:spcPct val="20000"/>
              </a:spcBef>
              <a:spcAft>
                <a:spcPct val="0"/>
              </a:spcAft>
              <a:buClrTx/>
              <a:buSzTx/>
              <a:buFontTx/>
              <a:buChar char="•"/>
              <a:tabLst/>
              <a:defRPr/>
            </a:pPr>
            <a:endParaRPr kumimoji="0" lang="pt-BR" sz="1800" b="0" i="0" u="none" strike="noStrike" kern="0" cap="none" spc="0" normalizeH="0" baseline="0" noProof="0" dirty="0">
              <a:ln>
                <a:noFill/>
              </a:ln>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Char char="•"/>
              <a:tabLst/>
              <a:defRPr/>
            </a:pPr>
            <a:r>
              <a:rPr kumimoji="0" lang="pt-BR" sz="1800" b="0" i="0" u="none" strike="noStrike" kern="0" cap="none" spc="0" normalizeH="0" baseline="0" noProof="0" dirty="0">
                <a:ln>
                  <a:noFill/>
                </a:ln>
                <a:effectLst/>
                <a:uLnTx/>
                <a:uFillTx/>
                <a:latin typeface="+mn-lt"/>
                <a:ea typeface="+mn-ea"/>
                <a:cs typeface="+mn-cs"/>
              </a:rPr>
              <a:t> 2,6 </a:t>
            </a:r>
            <a:r>
              <a:rPr kumimoji="0" lang="pt-BR" sz="1800" b="0" i="0" u="none" strike="noStrike" kern="0" cap="none" spc="0" normalizeH="0" baseline="0" noProof="0" dirty="0" err="1">
                <a:ln>
                  <a:noFill/>
                </a:ln>
                <a:effectLst/>
                <a:uLnTx/>
                <a:uFillTx/>
                <a:latin typeface="+mn-lt"/>
                <a:ea typeface="+mn-ea"/>
                <a:cs typeface="+mn-cs"/>
              </a:rPr>
              <a:t>GW</a:t>
            </a:r>
            <a:r>
              <a:rPr kumimoji="0" lang="pt-BR" sz="1800" b="0" i="0" u="none" strike="noStrike" kern="0" cap="none" spc="0" normalizeH="0" baseline="0" noProof="0" dirty="0">
                <a:ln>
                  <a:noFill/>
                </a:ln>
                <a:effectLst/>
                <a:uLnTx/>
                <a:uFillTx/>
                <a:latin typeface="+mn-lt"/>
                <a:ea typeface="+mn-ea"/>
                <a:cs typeface="+mn-cs"/>
              </a:rPr>
              <a:t> em construção – 116 parques eólicos</a:t>
            </a:r>
          </a:p>
          <a:p>
            <a:pPr marR="0" lvl="0" algn="just" defTabSz="914400" rtl="0" eaLnBrk="1" fontAlgn="base" latinLnBrk="0" hangingPunct="1">
              <a:lnSpc>
                <a:spcPct val="100000"/>
              </a:lnSpc>
              <a:spcBef>
                <a:spcPct val="20000"/>
              </a:spcBef>
              <a:spcAft>
                <a:spcPct val="0"/>
              </a:spcAft>
              <a:buClrTx/>
              <a:buSzTx/>
              <a:buFontTx/>
              <a:buChar char="•"/>
              <a:tabLst/>
              <a:defRPr/>
            </a:pPr>
            <a:endParaRPr kumimoji="0" lang="pt-BR" sz="1800" b="0" i="0" u="none" strike="noStrike" kern="0" cap="none" spc="0" normalizeH="0" baseline="0" noProof="0" dirty="0">
              <a:ln>
                <a:noFill/>
              </a:ln>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Char char="•"/>
              <a:tabLst/>
              <a:defRPr/>
            </a:pPr>
            <a:r>
              <a:rPr kumimoji="0" lang="pt-BR" sz="1800" b="0" i="0" u="none" strike="noStrike" kern="0" cap="none" spc="0" normalizeH="0" baseline="0" noProof="0" dirty="0">
                <a:ln>
                  <a:noFill/>
                </a:ln>
                <a:effectLst/>
                <a:uLnTx/>
                <a:uFillTx/>
                <a:latin typeface="+mn-lt"/>
                <a:ea typeface="+mn-ea"/>
                <a:cs typeface="+mn-cs"/>
              </a:rPr>
              <a:t> 2,6 </a:t>
            </a:r>
            <a:r>
              <a:rPr kumimoji="0" lang="pt-BR" sz="1800" b="0" i="0" u="none" strike="noStrike" kern="0" cap="none" spc="0" normalizeH="0" baseline="0" noProof="0" dirty="0" err="1">
                <a:ln>
                  <a:noFill/>
                </a:ln>
                <a:effectLst/>
                <a:uLnTx/>
                <a:uFillTx/>
                <a:latin typeface="+mn-lt"/>
                <a:ea typeface="+mn-ea"/>
                <a:cs typeface="+mn-cs"/>
              </a:rPr>
              <a:t>GW</a:t>
            </a:r>
            <a:r>
              <a:rPr kumimoji="0" lang="pt-BR" sz="1800" b="0" i="0" u="none" strike="noStrike" kern="0" cap="none" spc="0" normalizeH="0" baseline="0" noProof="0" dirty="0">
                <a:ln>
                  <a:noFill/>
                </a:ln>
                <a:effectLst/>
                <a:uLnTx/>
                <a:uFillTx/>
                <a:latin typeface="+mn-lt"/>
                <a:ea typeface="+mn-ea"/>
                <a:cs typeface="+mn-cs"/>
              </a:rPr>
              <a:t> outorgados pela ANEEL – 109 parques eólicos</a:t>
            </a:r>
          </a:p>
          <a:p>
            <a:pPr marR="0" lvl="0" algn="just" defTabSz="914400" rtl="0" eaLnBrk="1" fontAlgn="base" latinLnBrk="0" hangingPunct="1">
              <a:lnSpc>
                <a:spcPct val="100000"/>
              </a:lnSpc>
              <a:spcBef>
                <a:spcPct val="20000"/>
              </a:spcBef>
              <a:spcAft>
                <a:spcPct val="0"/>
              </a:spcAft>
              <a:buClrTx/>
              <a:buSzTx/>
              <a:buFontTx/>
              <a:buChar char="•"/>
              <a:tabLst/>
              <a:defRPr/>
            </a:pPr>
            <a:endParaRPr kumimoji="0" lang="pt-BR" sz="1800" b="0" i="0" u="none" strike="noStrike" kern="0" cap="none" spc="0" normalizeH="0" baseline="0" noProof="0" dirty="0">
              <a:ln>
                <a:noFill/>
              </a:ln>
              <a:solidFill>
                <a:schemeClr val="tx1"/>
              </a:solidFill>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Char char="•"/>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 Potencial </a:t>
            </a:r>
            <a:r>
              <a:rPr kumimoji="0" lang="pt-BR" sz="1800" b="0" i="1" u="none" strike="noStrike" kern="0" cap="none" spc="0" normalizeH="0" baseline="0" noProof="0" dirty="0" err="1">
                <a:ln>
                  <a:noFill/>
                </a:ln>
                <a:solidFill>
                  <a:schemeClr val="tx1"/>
                </a:solidFill>
                <a:effectLst/>
                <a:uLnTx/>
                <a:uFillTx/>
                <a:latin typeface="+mn-lt"/>
                <a:ea typeface="+mn-ea"/>
                <a:cs typeface="+mn-cs"/>
              </a:rPr>
              <a:t>onshore</a:t>
            </a:r>
            <a:r>
              <a:rPr kumimoji="0" lang="pt-BR" sz="1800" b="0" i="0" u="none" strike="noStrike" kern="0" cap="none" spc="0" normalizeH="0" baseline="0" noProof="0" dirty="0">
                <a:ln>
                  <a:noFill/>
                </a:ln>
                <a:solidFill>
                  <a:schemeClr val="tx1"/>
                </a:solidFill>
                <a:effectLst/>
                <a:uLnTx/>
                <a:uFillTx/>
                <a:latin typeface="+mn-lt"/>
                <a:ea typeface="+mn-ea"/>
                <a:cs typeface="+mn-cs"/>
              </a:rPr>
              <a:t> (continente) baseado</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no regime de ventos de superfície 50 m</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acima do nível do solo: 143 </a:t>
            </a:r>
            <a:r>
              <a:rPr kumimoji="0" lang="pt-BR" sz="1800" b="0" i="0" u="none" strike="noStrike" kern="0" cap="none" spc="0" normalizeH="0" baseline="0" noProof="0" dirty="0" err="1">
                <a:ln>
                  <a:noFill/>
                </a:ln>
                <a:solidFill>
                  <a:schemeClr val="tx1"/>
                </a:solidFill>
                <a:effectLst/>
                <a:uLnTx/>
                <a:uFillTx/>
                <a:latin typeface="+mn-lt"/>
                <a:ea typeface="+mn-ea"/>
                <a:cs typeface="+mn-cs"/>
              </a:rPr>
              <a:t>GW</a:t>
            </a:r>
            <a:endParaRPr kumimoji="0" lang="pt-BR" sz="1800" b="0" i="0" u="none" strike="noStrike" kern="0" cap="none" spc="0" normalizeH="0" baseline="0" noProof="0" dirty="0">
              <a:ln>
                <a:noFill/>
              </a:ln>
              <a:solidFill>
                <a:schemeClr val="tx1"/>
              </a:solidFill>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None/>
              <a:tabLst/>
              <a:defRPr/>
            </a:pPr>
            <a:endParaRPr kumimoji="0" lang="pt-BR" sz="1800" b="0" i="0" u="none" strike="noStrike" kern="0" cap="none" spc="0" normalizeH="0" baseline="0" noProof="0" dirty="0">
              <a:ln>
                <a:noFill/>
              </a:ln>
              <a:solidFill>
                <a:schemeClr val="tx1"/>
              </a:solidFill>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Char char="•"/>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 Potencial </a:t>
            </a:r>
            <a:r>
              <a:rPr kumimoji="0" lang="pt-BR" sz="1800" b="0" i="1" u="none" strike="noStrike" kern="0" cap="none" spc="0" normalizeH="0" baseline="0" noProof="0" dirty="0" err="1">
                <a:ln>
                  <a:noFill/>
                </a:ln>
                <a:solidFill>
                  <a:schemeClr val="tx1"/>
                </a:solidFill>
                <a:effectLst/>
                <a:uLnTx/>
                <a:uFillTx/>
                <a:latin typeface="+mn-lt"/>
                <a:ea typeface="+mn-ea"/>
                <a:cs typeface="+mn-cs"/>
              </a:rPr>
              <a:t>offshore</a:t>
            </a:r>
            <a:r>
              <a:rPr kumimoji="0" lang="pt-BR" sz="1800" b="0" i="0" u="none" strike="noStrike" kern="0" cap="none" spc="0" normalizeH="0" baseline="0" noProof="0" dirty="0">
                <a:ln>
                  <a:noFill/>
                </a:ln>
                <a:solidFill>
                  <a:schemeClr val="tx1"/>
                </a:solidFill>
                <a:effectLst/>
                <a:uLnTx/>
                <a:uFillTx/>
                <a:latin typeface="+mn-lt"/>
                <a:ea typeface="+mn-ea"/>
                <a:cs typeface="+mn-cs"/>
              </a:rPr>
              <a:t> (mar) para uma faixa</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costeira de 10 km: 60 </a:t>
            </a:r>
            <a:r>
              <a:rPr kumimoji="0" lang="pt-BR" sz="1800" b="0" i="0" u="none" strike="noStrike" kern="0" cap="none" spc="0" normalizeH="0" baseline="0" noProof="0" dirty="0" err="1">
                <a:ln>
                  <a:noFill/>
                </a:ln>
                <a:solidFill>
                  <a:schemeClr val="tx1"/>
                </a:solidFill>
                <a:effectLst/>
                <a:uLnTx/>
                <a:uFillTx/>
                <a:latin typeface="+mn-lt"/>
                <a:ea typeface="+mn-ea"/>
                <a:cs typeface="+mn-cs"/>
              </a:rPr>
              <a:t>GW</a:t>
            </a:r>
            <a:endParaRPr kumimoji="0" lang="pt-BR" sz="1800" b="0" i="0" u="none" strike="noStrike" kern="0" cap="none" spc="0" normalizeH="0" baseline="0" noProof="0" dirty="0">
              <a:ln>
                <a:noFill/>
              </a:ln>
              <a:solidFill>
                <a:schemeClr val="tx1"/>
              </a:solidFill>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None/>
              <a:tabLst/>
              <a:defRPr/>
            </a:pPr>
            <a:endParaRPr kumimoji="0" lang="pt-BR" sz="1800" b="0" i="0" u="none" strike="noStrike" kern="0" cap="none" spc="0" normalizeH="0" baseline="0" noProof="0" dirty="0">
              <a:ln>
                <a:noFill/>
              </a:ln>
              <a:solidFill>
                <a:schemeClr val="tx1"/>
              </a:solidFill>
              <a:effectLst/>
              <a:uLnTx/>
              <a:uFillTx/>
              <a:latin typeface="+mn-lt"/>
              <a:ea typeface="+mn-ea"/>
              <a:cs typeface="+mn-cs"/>
            </a:endParaRPr>
          </a:p>
          <a:p>
            <a:pPr marR="0" lvl="0" algn="just" defTabSz="914400" rtl="0" eaLnBrk="1" fontAlgn="base" latinLnBrk="0" hangingPunct="1">
              <a:lnSpc>
                <a:spcPct val="100000"/>
              </a:lnSpc>
              <a:spcBef>
                <a:spcPct val="20000"/>
              </a:spcBef>
              <a:spcAft>
                <a:spcPct val="0"/>
              </a:spcAft>
              <a:buClrTx/>
              <a:buSzTx/>
              <a:buFontTx/>
              <a:buChar char="•"/>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 Geração eólica é bastante adequada</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a sistemas hidráulicos como o brasileiro:</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regimes de vento e hidrológico são</a:t>
            </a:r>
          </a:p>
          <a:p>
            <a:pPr marR="0" lvl="0" algn="just" defTabSz="914400" rtl="0" eaLnBrk="1" fontAlgn="base" latinLnBrk="0" hangingPunct="1">
              <a:lnSpc>
                <a:spcPct val="100000"/>
              </a:lnSpc>
              <a:spcBef>
                <a:spcPct val="20000"/>
              </a:spcBef>
              <a:spcAft>
                <a:spcPct val="0"/>
              </a:spcAft>
              <a:buClrTx/>
              <a:buSzTx/>
              <a:buFontTx/>
              <a:buNone/>
              <a:tabLst/>
              <a:defRPr/>
            </a:pPr>
            <a:r>
              <a:rPr kumimoji="0" lang="pt-BR" sz="1800" b="0" i="0" u="none" strike="noStrike" kern="0" cap="none" spc="0" normalizeH="0" baseline="0" noProof="0" dirty="0">
                <a:ln>
                  <a:noFill/>
                </a:ln>
                <a:solidFill>
                  <a:schemeClr val="tx1"/>
                </a:solidFill>
                <a:effectLst/>
                <a:uLnTx/>
                <a:uFillTx/>
                <a:latin typeface="+mn-lt"/>
                <a:ea typeface="+mn-ea"/>
                <a:cs typeface="+mn-cs"/>
              </a:rPr>
              <a:t>complementares</a:t>
            </a:r>
          </a:p>
          <a:p>
            <a:pPr marR="0" lvl="0" algn="just" defTabSz="914400" rtl="0" eaLnBrk="1" fontAlgn="base" latinLnBrk="0" hangingPunct="1">
              <a:lnSpc>
                <a:spcPct val="100000"/>
              </a:lnSpc>
              <a:spcBef>
                <a:spcPts val="1200"/>
              </a:spcBef>
              <a:spcAft>
                <a:spcPct val="0"/>
              </a:spcAft>
              <a:buClrTx/>
              <a:buSzTx/>
              <a:buFontTx/>
              <a:buNone/>
              <a:tabLst/>
              <a:defRPr/>
            </a:pPr>
            <a:r>
              <a:rPr kumimoji="0" lang="pt-BR" sz="1200" b="0" i="0" u="none" strike="noStrike" kern="0" cap="none" spc="0" normalizeH="0" baseline="0" noProof="0" dirty="0">
                <a:ln>
                  <a:noFill/>
                </a:ln>
                <a:solidFill>
                  <a:schemeClr val="tx1"/>
                </a:solidFill>
                <a:effectLst/>
                <a:uLnTx/>
                <a:uFillTx/>
                <a:latin typeface="Times New Roman" pitchFamily="18" charset="0"/>
                <a:ea typeface="+mn-ea"/>
                <a:cs typeface="+mn-cs"/>
              </a:rPr>
              <a:t>Fonte: BIG ANEEL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Geração eólica </a:t>
            </a:r>
          </a:p>
        </p:txBody>
      </p:sp>
      <p:sp>
        <p:nvSpPr>
          <p:cNvPr id="49155"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grpSp>
        <p:nvGrpSpPr>
          <p:cNvPr id="49156" name="Group 19"/>
          <p:cNvGrpSpPr>
            <a:grpSpLocks/>
          </p:cNvGrpSpPr>
          <p:nvPr/>
        </p:nvGrpSpPr>
        <p:grpSpPr bwMode="auto">
          <a:xfrm>
            <a:off x="762000" y="2362200"/>
            <a:ext cx="7143750" cy="3322638"/>
            <a:chOff x="855" y="1577"/>
            <a:chExt cx="4500" cy="2093"/>
          </a:xfrm>
        </p:grpSpPr>
        <p:sp>
          <p:nvSpPr>
            <p:cNvPr id="49158" name="Retângulo 27"/>
            <p:cNvSpPr>
              <a:spLocks noChangeArrowheads="1"/>
            </p:cNvSpPr>
            <p:nvPr/>
          </p:nvSpPr>
          <p:spPr bwMode="auto">
            <a:xfrm>
              <a:off x="855" y="1577"/>
              <a:ext cx="1215" cy="462"/>
            </a:xfrm>
            <a:prstGeom prst="rect">
              <a:avLst/>
            </a:prstGeom>
            <a:noFill/>
            <a:ln w="9525">
              <a:noFill/>
              <a:miter lim="800000"/>
              <a:headEnd/>
              <a:tailEnd/>
            </a:ln>
          </p:spPr>
          <p:txBody>
            <a:bodyPr>
              <a:spAutoFit/>
            </a:bodyPr>
            <a:lstStyle/>
            <a:p>
              <a:pPr algn="ctr">
                <a:lnSpc>
                  <a:spcPct val="150000"/>
                </a:lnSpc>
              </a:pPr>
              <a:r>
                <a:rPr lang="pt-BR" sz="1800" dirty="0">
                  <a:latin typeface="Verdana" pitchFamily="34" charset="0"/>
                </a:rPr>
                <a:t>Vento</a:t>
              </a:r>
              <a:r>
                <a:rPr lang="pt-BR" sz="1200" dirty="0">
                  <a:latin typeface="Verdana" pitchFamily="34" charset="0"/>
                </a:rPr>
                <a:t> </a:t>
              </a:r>
            </a:p>
            <a:p>
              <a:pPr algn="ctr">
                <a:lnSpc>
                  <a:spcPct val="150000"/>
                </a:lnSpc>
              </a:pPr>
              <a:r>
                <a:rPr lang="pt-BR" sz="1000" dirty="0">
                  <a:latin typeface="Verdana" pitchFamily="34" charset="0"/>
                </a:rPr>
                <a:t>Energia cinética horizontal</a:t>
              </a:r>
            </a:p>
          </p:txBody>
        </p:sp>
        <p:sp>
          <p:nvSpPr>
            <p:cNvPr id="49159" name="Retângulo 29"/>
            <p:cNvSpPr>
              <a:spLocks noChangeArrowheads="1"/>
            </p:cNvSpPr>
            <p:nvPr/>
          </p:nvSpPr>
          <p:spPr bwMode="auto">
            <a:xfrm>
              <a:off x="1980" y="1967"/>
              <a:ext cx="1215" cy="462"/>
            </a:xfrm>
            <a:prstGeom prst="rect">
              <a:avLst/>
            </a:prstGeom>
            <a:noFill/>
            <a:ln w="9525">
              <a:noFill/>
              <a:miter lim="800000"/>
              <a:headEnd/>
              <a:tailEnd/>
            </a:ln>
          </p:spPr>
          <p:txBody>
            <a:bodyPr>
              <a:spAutoFit/>
            </a:bodyPr>
            <a:lstStyle/>
            <a:p>
              <a:pPr algn="ctr">
                <a:lnSpc>
                  <a:spcPct val="150000"/>
                </a:lnSpc>
              </a:pPr>
              <a:r>
                <a:rPr lang="pt-BR" sz="1800" dirty="0">
                  <a:latin typeface="Verdana" pitchFamily="34" charset="0"/>
                </a:rPr>
                <a:t>Turbina Eólica</a:t>
              </a:r>
              <a:endParaRPr lang="pt-BR" sz="1200" dirty="0">
                <a:latin typeface="Verdana" pitchFamily="34" charset="0"/>
              </a:endParaRPr>
            </a:p>
            <a:p>
              <a:pPr algn="ctr">
                <a:lnSpc>
                  <a:spcPct val="150000"/>
                </a:lnSpc>
              </a:pPr>
              <a:r>
                <a:rPr lang="pt-BR" sz="1000" dirty="0">
                  <a:latin typeface="Verdana" pitchFamily="34" charset="0"/>
                </a:rPr>
                <a:t>Energia mecânica rotativa</a:t>
              </a:r>
            </a:p>
          </p:txBody>
        </p:sp>
        <p:sp>
          <p:nvSpPr>
            <p:cNvPr id="49160" name="Retângulo 31"/>
            <p:cNvSpPr>
              <a:spLocks noChangeArrowheads="1"/>
            </p:cNvSpPr>
            <p:nvPr/>
          </p:nvSpPr>
          <p:spPr bwMode="auto">
            <a:xfrm>
              <a:off x="3105" y="2342"/>
              <a:ext cx="1305" cy="462"/>
            </a:xfrm>
            <a:prstGeom prst="rect">
              <a:avLst/>
            </a:prstGeom>
            <a:noFill/>
            <a:ln w="9525">
              <a:noFill/>
              <a:miter lim="800000"/>
              <a:headEnd/>
              <a:tailEnd/>
            </a:ln>
          </p:spPr>
          <p:txBody>
            <a:bodyPr>
              <a:spAutoFit/>
            </a:bodyPr>
            <a:lstStyle/>
            <a:p>
              <a:pPr algn="ctr">
                <a:lnSpc>
                  <a:spcPct val="150000"/>
                </a:lnSpc>
              </a:pPr>
              <a:r>
                <a:rPr lang="pt-BR" sz="1800" dirty="0">
                  <a:latin typeface="Verdana" pitchFamily="34" charset="0"/>
                </a:rPr>
                <a:t>Gerador elétrico</a:t>
              </a:r>
            </a:p>
            <a:p>
              <a:pPr algn="ctr">
                <a:lnSpc>
                  <a:spcPct val="150000"/>
                </a:lnSpc>
              </a:pPr>
              <a:r>
                <a:rPr lang="pt-BR" sz="1000" dirty="0">
                  <a:latin typeface="Verdana" pitchFamily="34" charset="0"/>
                </a:rPr>
                <a:t>Energia elétrica</a:t>
              </a:r>
            </a:p>
          </p:txBody>
        </p:sp>
        <p:sp>
          <p:nvSpPr>
            <p:cNvPr id="49161" name="Retângulo 33"/>
            <p:cNvSpPr>
              <a:spLocks noChangeArrowheads="1"/>
            </p:cNvSpPr>
            <p:nvPr/>
          </p:nvSpPr>
          <p:spPr bwMode="auto">
            <a:xfrm>
              <a:off x="4320" y="2702"/>
              <a:ext cx="1035" cy="462"/>
            </a:xfrm>
            <a:prstGeom prst="rect">
              <a:avLst/>
            </a:prstGeom>
            <a:noFill/>
            <a:ln w="9525">
              <a:noFill/>
              <a:miter lim="800000"/>
              <a:headEnd/>
              <a:tailEnd/>
            </a:ln>
          </p:spPr>
          <p:txBody>
            <a:bodyPr>
              <a:spAutoFit/>
            </a:bodyPr>
            <a:lstStyle/>
            <a:p>
              <a:pPr algn="ctr">
                <a:lnSpc>
                  <a:spcPct val="150000"/>
                </a:lnSpc>
              </a:pPr>
              <a:r>
                <a:rPr lang="pt-BR" sz="1800" dirty="0">
                  <a:latin typeface="Verdana" pitchFamily="34" charset="0"/>
                </a:rPr>
                <a:t>Consumidor</a:t>
              </a:r>
            </a:p>
            <a:p>
              <a:pPr algn="ctr">
                <a:lnSpc>
                  <a:spcPct val="150000"/>
                </a:lnSpc>
              </a:pPr>
              <a:r>
                <a:rPr lang="pt-BR" sz="1000" dirty="0">
                  <a:latin typeface="Verdana" pitchFamily="34" charset="0"/>
                </a:rPr>
                <a:t>Energia elétrica</a:t>
              </a:r>
            </a:p>
          </p:txBody>
        </p:sp>
        <p:sp>
          <p:nvSpPr>
            <p:cNvPr id="38" name="Seta à esquerda, à direita e acima 37"/>
            <p:cNvSpPr/>
            <p:nvPr/>
          </p:nvSpPr>
          <p:spPr>
            <a:xfrm rot="5400000">
              <a:off x="1462" y="2095"/>
              <a:ext cx="495" cy="36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39" name="Seta à esquerda, à direita e acima 38"/>
            <p:cNvSpPr/>
            <p:nvPr/>
          </p:nvSpPr>
          <p:spPr>
            <a:xfrm rot="5400000">
              <a:off x="2728" y="2500"/>
              <a:ext cx="495" cy="36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40" name="Seta à esquerda, à direita e acima 39"/>
            <p:cNvSpPr/>
            <p:nvPr/>
          </p:nvSpPr>
          <p:spPr>
            <a:xfrm rot="5400000">
              <a:off x="3853" y="2860"/>
              <a:ext cx="495" cy="360"/>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49165" name="Retângulo 40"/>
            <p:cNvSpPr>
              <a:spLocks noChangeArrowheads="1"/>
            </p:cNvSpPr>
            <p:nvPr/>
          </p:nvSpPr>
          <p:spPr bwMode="auto">
            <a:xfrm>
              <a:off x="1335" y="2567"/>
              <a:ext cx="585" cy="346"/>
            </a:xfrm>
            <a:prstGeom prst="rect">
              <a:avLst/>
            </a:prstGeom>
            <a:noFill/>
            <a:ln w="9525">
              <a:noFill/>
              <a:miter lim="800000"/>
              <a:headEnd/>
              <a:tailEnd/>
            </a:ln>
          </p:spPr>
          <p:txBody>
            <a:bodyPr>
              <a:spAutoFit/>
            </a:bodyPr>
            <a:lstStyle/>
            <a:p>
              <a:pPr algn="ctr">
                <a:lnSpc>
                  <a:spcPct val="150000"/>
                </a:lnSpc>
              </a:pPr>
              <a:r>
                <a:rPr lang="pt-BR" sz="1000">
                  <a:latin typeface="Verdana" pitchFamily="34" charset="0"/>
                </a:rPr>
                <a:t>Perdas mecânicas</a:t>
              </a:r>
            </a:p>
          </p:txBody>
        </p:sp>
        <p:sp>
          <p:nvSpPr>
            <p:cNvPr id="49166" name="Retângulo 41"/>
            <p:cNvSpPr>
              <a:spLocks noChangeArrowheads="1"/>
            </p:cNvSpPr>
            <p:nvPr/>
          </p:nvSpPr>
          <p:spPr bwMode="auto">
            <a:xfrm>
              <a:off x="2595" y="2999"/>
              <a:ext cx="585" cy="346"/>
            </a:xfrm>
            <a:prstGeom prst="rect">
              <a:avLst/>
            </a:prstGeom>
            <a:noFill/>
            <a:ln w="9525">
              <a:noFill/>
              <a:miter lim="800000"/>
              <a:headEnd/>
              <a:tailEnd/>
            </a:ln>
          </p:spPr>
          <p:txBody>
            <a:bodyPr>
              <a:spAutoFit/>
            </a:bodyPr>
            <a:lstStyle/>
            <a:p>
              <a:pPr algn="ctr">
                <a:lnSpc>
                  <a:spcPct val="150000"/>
                </a:lnSpc>
              </a:pPr>
              <a:r>
                <a:rPr lang="pt-BR" sz="1000">
                  <a:latin typeface="Verdana" pitchFamily="34" charset="0"/>
                </a:rPr>
                <a:t>Perdas mecânicas</a:t>
              </a:r>
            </a:p>
          </p:txBody>
        </p:sp>
        <p:sp>
          <p:nvSpPr>
            <p:cNvPr id="49167" name="Retângulo 42"/>
            <p:cNvSpPr>
              <a:spLocks noChangeArrowheads="1"/>
            </p:cNvSpPr>
            <p:nvPr/>
          </p:nvSpPr>
          <p:spPr bwMode="auto">
            <a:xfrm>
              <a:off x="3717" y="3341"/>
              <a:ext cx="585" cy="329"/>
            </a:xfrm>
            <a:prstGeom prst="rect">
              <a:avLst/>
            </a:prstGeom>
            <a:noFill/>
            <a:ln w="9525">
              <a:noFill/>
              <a:miter lim="800000"/>
              <a:headEnd/>
              <a:tailEnd/>
            </a:ln>
          </p:spPr>
          <p:txBody>
            <a:bodyPr>
              <a:spAutoFit/>
            </a:bodyPr>
            <a:lstStyle/>
            <a:p>
              <a:pPr algn="ctr">
                <a:lnSpc>
                  <a:spcPct val="150000"/>
                </a:lnSpc>
              </a:pPr>
              <a:r>
                <a:rPr lang="pt-BR" sz="1000" dirty="0">
                  <a:latin typeface="Verdana" pitchFamily="34" charset="0"/>
                </a:rPr>
                <a:t>Perdas elétricas</a:t>
              </a:r>
            </a:p>
          </p:txBody>
        </p:sp>
      </p:grpSp>
      <p:sp>
        <p:nvSpPr>
          <p:cNvPr id="49157" name="Text Box 18"/>
          <p:cNvSpPr txBox="1">
            <a:spLocks noChangeArrowheads="1"/>
          </p:cNvSpPr>
          <p:nvPr/>
        </p:nvSpPr>
        <p:spPr bwMode="auto">
          <a:xfrm>
            <a:off x="152400" y="533400"/>
            <a:ext cx="8305800" cy="1200329"/>
          </a:xfrm>
          <a:prstGeom prst="rect">
            <a:avLst/>
          </a:prstGeom>
          <a:noFill/>
          <a:ln w="9525">
            <a:noFill/>
            <a:miter lim="800000"/>
            <a:headEnd/>
            <a:tailEnd/>
          </a:ln>
        </p:spPr>
        <p:txBody>
          <a:bodyPr>
            <a:spAutoFit/>
          </a:bodyPr>
          <a:lstStyle/>
          <a:p>
            <a:pPr>
              <a:spcBef>
                <a:spcPct val="50000"/>
              </a:spcBef>
            </a:pPr>
            <a:r>
              <a:rPr lang="pt-BR" dirty="0"/>
              <a:t>Energia cinética contida no ar em movimento pode ser convertida em outras formas de energia, por exemplo em energia mecânica e então em energia elétrica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Geração eólica – componentes de uma turbina eólica </a:t>
            </a:r>
          </a:p>
        </p:txBody>
      </p:sp>
      <p:sp>
        <p:nvSpPr>
          <p:cNvPr id="50179"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50180" name="Picture 16" descr="C:\Documents and Settings\walmir\Desktop\EERE_illust_large_turbine.gif"/>
          <p:cNvPicPr>
            <a:picLocks noChangeAspect="1" noChangeArrowheads="1"/>
          </p:cNvPicPr>
          <p:nvPr/>
        </p:nvPicPr>
        <p:blipFill>
          <a:blip r:embed="rId2" cstate="print"/>
          <a:srcRect/>
          <a:stretch>
            <a:fillRect/>
          </a:stretch>
        </p:blipFill>
        <p:spPr bwMode="auto">
          <a:xfrm>
            <a:off x="2028825" y="1400175"/>
            <a:ext cx="5086350" cy="4057650"/>
          </a:xfrm>
          <a:prstGeom prst="rect">
            <a:avLst/>
          </a:prstGeom>
          <a:noFill/>
          <a:ln w="9525">
            <a:noFill/>
            <a:miter lim="800000"/>
            <a:headEnd/>
            <a:tailEnd/>
          </a:ln>
        </p:spPr>
      </p:pic>
      <p:sp>
        <p:nvSpPr>
          <p:cNvPr id="50181" name="Text Box 17"/>
          <p:cNvSpPr txBox="1">
            <a:spLocks noChangeArrowheads="1"/>
          </p:cNvSpPr>
          <p:nvPr/>
        </p:nvSpPr>
        <p:spPr bwMode="auto">
          <a:xfrm>
            <a:off x="1066800" y="5943600"/>
            <a:ext cx="7010400" cy="366713"/>
          </a:xfrm>
          <a:prstGeom prst="rect">
            <a:avLst/>
          </a:prstGeom>
          <a:noFill/>
          <a:ln w="9525">
            <a:noFill/>
            <a:miter lim="800000"/>
            <a:headEnd/>
            <a:tailEnd/>
          </a:ln>
        </p:spPr>
        <p:txBody>
          <a:bodyPr>
            <a:spAutoFit/>
          </a:bodyPr>
          <a:lstStyle/>
          <a:p>
            <a:pPr algn="ctr">
              <a:spcBef>
                <a:spcPct val="50000"/>
              </a:spcBef>
            </a:pPr>
            <a:r>
              <a:rPr lang="pt-BR" sz="1800"/>
              <a:t>This is a file from the Wikimedia Commons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1026"/>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Geração eólica – distribuição da variação da velocidade do vento </a:t>
            </a:r>
          </a:p>
        </p:txBody>
      </p:sp>
      <p:sp>
        <p:nvSpPr>
          <p:cNvPr id="51203" name="Line 1027"/>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51204" name="Picture 1028" descr="C:\Documents and Settings\walmir\Desktop\Lee_Ranch_Wind_Speed_Frequency.png"/>
          <p:cNvPicPr>
            <a:picLocks noChangeAspect="1" noChangeArrowheads="1"/>
          </p:cNvPicPr>
          <p:nvPr/>
        </p:nvPicPr>
        <p:blipFill>
          <a:blip r:embed="rId2" cstate="print"/>
          <a:srcRect/>
          <a:stretch>
            <a:fillRect/>
          </a:stretch>
        </p:blipFill>
        <p:spPr bwMode="auto">
          <a:xfrm>
            <a:off x="1371600" y="990600"/>
            <a:ext cx="5761038" cy="3292475"/>
          </a:xfrm>
          <a:prstGeom prst="rect">
            <a:avLst/>
          </a:prstGeom>
          <a:noFill/>
          <a:ln w="9525">
            <a:noFill/>
            <a:miter lim="800000"/>
            <a:headEnd/>
            <a:tailEnd/>
          </a:ln>
        </p:spPr>
      </p:pic>
      <p:sp>
        <p:nvSpPr>
          <p:cNvPr id="51205" name="Text Box 1029"/>
          <p:cNvSpPr txBox="1">
            <a:spLocks noChangeArrowheads="1"/>
          </p:cNvSpPr>
          <p:nvPr/>
        </p:nvSpPr>
        <p:spPr bwMode="auto">
          <a:xfrm>
            <a:off x="228600" y="4724400"/>
            <a:ext cx="8686800" cy="2073275"/>
          </a:xfrm>
          <a:prstGeom prst="rect">
            <a:avLst/>
          </a:prstGeom>
          <a:noFill/>
          <a:ln w="9525">
            <a:noFill/>
            <a:miter lim="800000"/>
            <a:headEnd/>
            <a:tailEnd/>
          </a:ln>
        </p:spPr>
        <p:txBody>
          <a:bodyPr>
            <a:spAutoFit/>
          </a:bodyPr>
          <a:lstStyle/>
          <a:p>
            <a:pPr>
              <a:spcBef>
                <a:spcPct val="50000"/>
              </a:spcBef>
            </a:pPr>
            <a:r>
              <a:rPr lang="pt-BR" sz="2000"/>
              <a:t>Distribution of wind speed (red) and energy (blue) for all of 2002 at the Lee Ranch facility in Colorado. The histogram shows measured data, while the curve is the Rayleigh model distribution for the same average wind speed. Energy is the Betz limit through a 100 m (328 ft) diameter circle facing directly into the wind. Total energy for the year through that circle was 15.4 gigawatt-hours (GW·h).</a:t>
            </a:r>
          </a:p>
          <a:p>
            <a:pPr>
              <a:spcBef>
                <a:spcPct val="50000"/>
              </a:spcBef>
            </a:pPr>
            <a:r>
              <a:rPr lang="pt-BR" sz="2000"/>
              <a:t>This is a file from the Wikimedia Commons.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10243" name="Text Box 3"/>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CH – Princípio de funcionamento</a:t>
            </a:r>
          </a:p>
        </p:txBody>
      </p:sp>
      <p:sp>
        <p:nvSpPr>
          <p:cNvPr id="10244" name="Text Box 5"/>
          <p:cNvSpPr txBox="1">
            <a:spLocks noChangeArrowheads="1"/>
          </p:cNvSpPr>
          <p:nvPr/>
        </p:nvSpPr>
        <p:spPr bwMode="auto">
          <a:xfrm>
            <a:off x="0" y="533400"/>
            <a:ext cx="9144000" cy="2927350"/>
          </a:xfrm>
          <a:prstGeom prst="rect">
            <a:avLst/>
          </a:prstGeom>
          <a:noFill/>
          <a:ln w="9525">
            <a:noFill/>
            <a:miter lim="800000"/>
            <a:headEnd/>
            <a:tailEnd/>
          </a:ln>
        </p:spPr>
        <p:txBody>
          <a:bodyPr>
            <a:spAutoFit/>
          </a:bodyPr>
          <a:lstStyle/>
          <a:p>
            <a:pPr>
              <a:spcBef>
                <a:spcPct val="30000"/>
              </a:spcBef>
              <a:buFontTx/>
              <a:buChar char="•"/>
            </a:pPr>
            <a:r>
              <a:rPr lang="pt-BR" sz="2000"/>
              <a:t> A energia potencial de um reservatório é transformada em energia cinética (ou de pressão) ou a energia cinética da correnteza do rio é utilizada para acionar uma turbina hidráulica. Isso depende do tipo de usina e turbina empregadas.</a:t>
            </a:r>
          </a:p>
          <a:p>
            <a:pPr>
              <a:spcBef>
                <a:spcPct val="30000"/>
              </a:spcBef>
              <a:buFontTx/>
              <a:buChar char="•"/>
            </a:pPr>
            <a:r>
              <a:rPr lang="pt-BR" sz="2000"/>
              <a:t> CHs do tipo fio d’água tem como característica um pequeno reservatório, que opera praticamente em níveis constantes, admitindo pequenas flutuações devido a requisitos de variação de produção de energia, não havendo armazenamento de água para escoamento sazonal, como ocorre nas unidades que operam com reservatórios de acumulação. Por outro lado, usinas de acumulação (de reservatórios) tem capacidade de armazenamento por longos períodos.</a:t>
            </a:r>
          </a:p>
        </p:txBody>
      </p:sp>
      <p:pic>
        <p:nvPicPr>
          <p:cNvPr id="10245" name="Picture 6" descr="C:\Documents and Settings\walmir\Desktop\Parte3_Slide45.eps"/>
          <p:cNvPicPr>
            <a:picLocks noChangeAspect="1" noChangeArrowheads="1"/>
          </p:cNvPicPr>
          <p:nvPr/>
        </p:nvPicPr>
        <p:blipFill>
          <a:blip r:embed="rId2" cstate="print"/>
          <a:srcRect/>
          <a:stretch>
            <a:fillRect/>
          </a:stretch>
        </p:blipFill>
        <p:spPr bwMode="auto">
          <a:xfrm>
            <a:off x="2057400" y="3733800"/>
            <a:ext cx="5118100" cy="2527300"/>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050"/>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Geração eólica - Dimensão</a:t>
            </a:r>
          </a:p>
        </p:txBody>
      </p:sp>
      <p:sp>
        <p:nvSpPr>
          <p:cNvPr id="52227" name="Line 2051"/>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52228" name="Picture 2052" descr="C:\Walmir\Work\DISCIPLINAS\DG_POS\AULAS\AULA8\FIGURAS\Size_Slootweg.tif"/>
          <p:cNvPicPr>
            <a:picLocks noChangeAspect="1" noChangeArrowheads="1"/>
          </p:cNvPicPr>
          <p:nvPr/>
        </p:nvPicPr>
        <p:blipFill>
          <a:blip r:embed="rId2" cstate="print"/>
          <a:srcRect/>
          <a:stretch>
            <a:fillRect/>
          </a:stretch>
        </p:blipFill>
        <p:spPr bwMode="auto">
          <a:xfrm>
            <a:off x="533400" y="838200"/>
            <a:ext cx="8153400" cy="4629150"/>
          </a:xfrm>
          <a:prstGeom prst="rect">
            <a:avLst/>
          </a:prstGeom>
          <a:noFill/>
          <a:ln w="9525">
            <a:noFill/>
            <a:miter lim="800000"/>
            <a:headEnd/>
            <a:tailEnd/>
          </a:ln>
        </p:spPr>
      </p:pic>
      <p:sp>
        <p:nvSpPr>
          <p:cNvPr id="52229" name="Text Box 2053"/>
          <p:cNvSpPr txBox="1">
            <a:spLocks noChangeArrowheads="1"/>
          </p:cNvSpPr>
          <p:nvPr/>
        </p:nvSpPr>
        <p:spPr bwMode="auto">
          <a:xfrm>
            <a:off x="457200" y="5729288"/>
            <a:ext cx="7924800" cy="982662"/>
          </a:xfrm>
          <a:prstGeom prst="rect">
            <a:avLst/>
          </a:prstGeom>
          <a:noFill/>
          <a:ln w="9525">
            <a:noFill/>
            <a:miter lim="800000"/>
            <a:headEnd/>
            <a:tailEnd/>
          </a:ln>
        </p:spPr>
        <p:txBody>
          <a:bodyPr>
            <a:spAutoFit/>
          </a:bodyPr>
          <a:lstStyle/>
          <a:p>
            <a:pPr>
              <a:spcBef>
                <a:spcPct val="10000"/>
              </a:spcBef>
            </a:pPr>
            <a:r>
              <a:rPr lang="pt-BR" sz="1600"/>
              <a:t>Figure 1.3 Size and rating of wind turbines at market introduction [5].</a:t>
            </a:r>
          </a:p>
          <a:p>
            <a:pPr>
              <a:spcBef>
                <a:spcPct val="10000"/>
              </a:spcBef>
            </a:pPr>
            <a:r>
              <a:rPr lang="pt-BR" sz="1600"/>
              <a:t>Fonte:</a:t>
            </a:r>
            <a:r>
              <a:rPr lang="pt-BR"/>
              <a:t> </a:t>
            </a:r>
            <a:r>
              <a:rPr lang="pt-BR" sz="1600"/>
              <a:t>J. G. Slootweg, “Wind Power: Modelling and Impact on Power System Dynamics”, Tese de doutoramento, Technical University of Delft, 2003.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6"/>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Geração eólica - Dimensão</a:t>
            </a:r>
          </a:p>
        </p:txBody>
      </p:sp>
      <p:sp>
        <p:nvSpPr>
          <p:cNvPr id="53251" name="Line 7"/>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53252" name="Espaço Reservado para Conteúdo 2"/>
          <p:cNvSpPr>
            <a:spLocks/>
          </p:cNvSpPr>
          <p:nvPr/>
        </p:nvSpPr>
        <p:spPr bwMode="auto">
          <a:xfrm>
            <a:off x="2587625" y="1066800"/>
            <a:ext cx="6286500" cy="1285875"/>
          </a:xfrm>
          <a:prstGeom prst="rect">
            <a:avLst/>
          </a:prstGeom>
          <a:noFill/>
          <a:ln w="9525">
            <a:noFill/>
            <a:miter lim="800000"/>
            <a:headEnd/>
            <a:tailEnd/>
          </a:ln>
        </p:spPr>
        <p:txBody>
          <a:bodyPr/>
          <a:lstStyle/>
          <a:p>
            <a:pPr marL="411163" indent="-342900">
              <a:spcBef>
                <a:spcPct val="20000"/>
              </a:spcBef>
            </a:pPr>
            <a:r>
              <a:rPr lang="pt-BR" sz="1700" b="1"/>
              <a:t>	Altura das maiores Turbinas Eólicas disponíveis no mercado.</a:t>
            </a:r>
            <a:endParaRPr lang="pt-BR" sz="1700"/>
          </a:p>
          <a:p>
            <a:pPr marL="411163" indent="-342900">
              <a:spcBef>
                <a:spcPct val="20000"/>
              </a:spcBef>
            </a:pPr>
            <a:endParaRPr lang="pt-BR" sz="1700"/>
          </a:p>
          <a:p>
            <a:pPr marL="411163" indent="-342900">
              <a:spcBef>
                <a:spcPct val="20000"/>
              </a:spcBef>
            </a:pPr>
            <a:endParaRPr lang="pt-BR" sz="1700"/>
          </a:p>
          <a:p>
            <a:pPr marL="411163" indent="-342900">
              <a:spcBef>
                <a:spcPct val="20000"/>
              </a:spcBef>
            </a:pPr>
            <a:endParaRPr lang="pt-BR" sz="1700"/>
          </a:p>
          <a:p>
            <a:pPr marL="411163" indent="-342900">
              <a:spcBef>
                <a:spcPct val="20000"/>
              </a:spcBef>
              <a:buFontTx/>
              <a:buChar char="•"/>
            </a:pPr>
            <a:endParaRPr lang="pt-BR" sz="1700"/>
          </a:p>
        </p:txBody>
      </p:sp>
      <p:sp>
        <p:nvSpPr>
          <p:cNvPr id="53253" name="Text Box 10"/>
          <p:cNvSpPr txBox="1">
            <a:spLocks noChangeAspect="1" noChangeArrowheads="1"/>
          </p:cNvSpPr>
          <p:nvPr/>
        </p:nvSpPr>
        <p:spPr bwMode="auto">
          <a:xfrm>
            <a:off x="3262313" y="4924425"/>
            <a:ext cx="1182687" cy="357188"/>
          </a:xfrm>
          <a:prstGeom prst="rect">
            <a:avLst/>
          </a:prstGeom>
          <a:noFill/>
          <a:ln w="9525">
            <a:noFill/>
            <a:miter lim="800000"/>
            <a:headEnd/>
            <a:tailEnd/>
          </a:ln>
        </p:spPr>
        <p:txBody>
          <a:bodyPr lIns="0" tIns="0" rIns="0" bIns="0"/>
          <a:lstStyle/>
          <a:p>
            <a:pPr algn="ctr" eaLnBrk="0" hangingPunct="0"/>
            <a:r>
              <a:rPr lang="pt-BR" sz="900">
                <a:latin typeface="Verdana" pitchFamily="34" charset="0"/>
              </a:rPr>
              <a:t>3 MW da Vestas</a:t>
            </a:r>
          </a:p>
          <a:p>
            <a:pPr algn="ctr" eaLnBrk="0" hangingPunct="0"/>
            <a:r>
              <a:rPr lang="pt-BR" sz="900">
                <a:latin typeface="Verdana" pitchFamily="34" charset="0"/>
              </a:rPr>
              <a:t>catálogo </a:t>
            </a:r>
          </a:p>
          <a:p>
            <a:pPr algn="ctr" eaLnBrk="0" hangingPunct="0"/>
            <a:endParaRPr lang="pt-BR" sz="900">
              <a:latin typeface="Verdana" pitchFamily="34" charset="0"/>
            </a:endParaRPr>
          </a:p>
        </p:txBody>
      </p:sp>
      <p:sp>
        <p:nvSpPr>
          <p:cNvPr id="53254" name="Text Box 10"/>
          <p:cNvSpPr txBox="1">
            <a:spLocks noChangeAspect="1" noChangeArrowheads="1"/>
          </p:cNvSpPr>
          <p:nvPr/>
        </p:nvSpPr>
        <p:spPr bwMode="auto">
          <a:xfrm>
            <a:off x="515938" y="4924425"/>
            <a:ext cx="1571625" cy="357188"/>
          </a:xfrm>
          <a:prstGeom prst="rect">
            <a:avLst/>
          </a:prstGeom>
          <a:noFill/>
          <a:ln w="9525">
            <a:noFill/>
            <a:miter lim="800000"/>
            <a:headEnd/>
            <a:tailEnd/>
          </a:ln>
        </p:spPr>
        <p:txBody>
          <a:bodyPr lIns="0" tIns="0" rIns="0" bIns="0"/>
          <a:lstStyle/>
          <a:p>
            <a:pPr algn="ctr" eaLnBrk="0" hangingPunct="0"/>
            <a:r>
              <a:rPr lang="pt-BR" sz="900">
                <a:latin typeface="Verdana" pitchFamily="34" charset="0"/>
              </a:rPr>
              <a:t>2,3 MW </a:t>
            </a:r>
          </a:p>
          <a:p>
            <a:pPr algn="ctr" eaLnBrk="0" hangingPunct="0"/>
            <a:r>
              <a:rPr lang="pt-BR" sz="900">
                <a:latin typeface="Verdana" pitchFamily="34" charset="0"/>
              </a:rPr>
              <a:t> Enercon</a:t>
            </a:r>
          </a:p>
          <a:p>
            <a:pPr algn="ctr" eaLnBrk="0" hangingPunct="0"/>
            <a:endParaRPr lang="pt-BR" sz="900">
              <a:latin typeface="Verdana" pitchFamily="34" charset="0"/>
            </a:endParaRPr>
          </a:p>
        </p:txBody>
      </p:sp>
      <p:sp>
        <p:nvSpPr>
          <p:cNvPr id="53255" name="CaixaDeTexto 24"/>
          <p:cNvSpPr txBox="1">
            <a:spLocks noChangeArrowheads="1"/>
          </p:cNvSpPr>
          <p:nvPr/>
        </p:nvSpPr>
        <p:spPr bwMode="auto">
          <a:xfrm>
            <a:off x="3270250" y="4119563"/>
            <a:ext cx="1009650" cy="549275"/>
          </a:xfrm>
          <a:prstGeom prst="rect">
            <a:avLst/>
          </a:prstGeom>
          <a:noFill/>
          <a:ln w="9525">
            <a:noFill/>
            <a:miter lim="800000"/>
            <a:headEnd/>
            <a:tailEnd/>
          </a:ln>
        </p:spPr>
        <p:txBody>
          <a:bodyPr wrap="none">
            <a:spAutoFit/>
          </a:bodyPr>
          <a:lstStyle/>
          <a:p>
            <a:r>
              <a:rPr lang="pt-BR" sz="1000">
                <a:latin typeface="Verdana" pitchFamily="34" charset="0"/>
              </a:rPr>
              <a:t>H = 139,6 m</a:t>
            </a:r>
          </a:p>
          <a:p>
            <a:r>
              <a:rPr lang="pt-BR" sz="1000">
                <a:latin typeface="Verdana" pitchFamily="34" charset="0"/>
              </a:rPr>
              <a:t>d = 109,2 m</a:t>
            </a:r>
          </a:p>
          <a:p>
            <a:r>
              <a:rPr lang="pt-BR" sz="1000">
                <a:latin typeface="Verdana" pitchFamily="34" charset="0"/>
              </a:rPr>
              <a:t>T = 85 m</a:t>
            </a:r>
          </a:p>
        </p:txBody>
      </p:sp>
      <p:sp>
        <p:nvSpPr>
          <p:cNvPr id="53256" name="CaixaDeTexto 28"/>
          <p:cNvSpPr txBox="1">
            <a:spLocks noChangeArrowheads="1"/>
          </p:cNvSpPr>
          <p:nvPr/>
        </p:nvSpPr>
        <p:spPr bwMode="auto">
          <a:xfrm>
            <a:off x="873125" y="4119563"/>
            <a:ext cx="928688" cy="549275"/>
          </a:xfrm>
          <a:prstGeom prst="rect">
            <a:avLst/>
          </a:prstGeom>
          <a:noFill/>
          <a:ln w="9525">
            <a:noFill/>
            <a:miter lim="800000"/>
            <a:headEnd/>
            <a:tailEnd/>
          </a:ln>
        </p:spPr>
        <p:txBody>
          <a:bodyPr wrap="none">
            <a:spAutoFit/>
          </a:bodyPr>
          <a:lstStyle/>
          <a:p>
            <a:r>
              <a:rPr lang="pt-BR" sz="1000">
                <a:latin typeface="Verdana" pitchFamily="34" charset="0"/>
              </a:rPr>
              <a:t>H = 99,5 m</a:t>
            </a:r>
          </a:p>
          <a:p>
            <a:r>
              <a:rPr lang="pt-BR" sz="1000">
                <a:latin typeface="Verdana" pitchFamily="34" charset="0"/>
              </a:rPr>
              <a:t>d = 71 m</a:t>
            </a:r>
          </a:p>
          <a:p>
            <a:r>
              <a:rPr lang="pt-BR" sz="1000">
                <a:latin typeface="Verdana" pitchFamily="34" charset="0"/>
              </a:rPr>
              <a:t>T = 64 m</a:t>
            </a:r>
          </a:p>
        </p:txBody>
      </p:sp>
      <p:sp>
        <p:nvSpPr>
          <p:cNvPr id="53257" name="Text Box 10"/>
          <p:cNvSpPr txBox="1">
            <a:spLocks noChangeAspect="1" noChangeArrowheads="1"/>
          </p:cNvSpPr>
          <p:nvPr/>
        </p:nvSpPr>
        <p:spPr bwMode="auto">
          <a:xfrm>
            <a:off x="6230938" y="4924425"/>
            <a:ext cx="1643062" cy="384175"/>
          </a:xfrm>
          <a:prstGeom prst="rect">
            <a:avLst/>
          </a:prstGeom>
          <a:noFill/>
          <a:ln w="9525">
            <a:noFill/>
            <a:miter lim="800000"/>
            <a:headEnd/>
            <a:tailEnd/>
          </a:ln>
        </p:spPr>
        <p:txBody>
          <a:bodyPr lIns="0" tIns="0" rIns="0" bIns="0"/>
          <a:lstStyle/>
          <a:p>
            <a:pPr algn="ctr" eaLnBrk="0" hangingPunct="0"/>
            <a:r>
              <a:rPr lang="pt-BR" sz="900">
                <a:latin typeface="Verdana" pitchFamily="34" charset="0"/>
              </a:rPr>
              <a:t>6 MW da REpower</a:t>
            </a:r>
          </a:p>
          <a:p>
            <a:pPr algn="ctr" eaLnBrk="0" hangingPunct="0"/>
            <a:r>
              <a:rPr lang="pt-BR" sz="900">
                <a:latin typeface="Verdana" pitchFamily="34" charset="0"/>
              </a:rPr>
              <a:t>protótipo instalado</a:t>
            </a:r>
          </a:p>
          <a:p>
            <a:pPr algn="ctr" eaLnBrk="0" hangingPunct="0"/>
            <a:r>
              <a:rPr lang="pt-BR" sz="900">
                <a:latin typeface="Verdana" pitchFamily="34" charset="0"/>
              </a:rPr>
              <a:t> </a:t>
            </a:r>
          </a:p>
        </p:txBody>
      </p:sp>
      <p:sp>
        <p:nvSpPr>
          <p:cNvPr id="53258" name="CaixaDeTexto 33"/>
          <p:cNvSpPr txBox="1">
            <a:spLocks noChangeArrowheads="1"/>
          </p:cNvSpPr>
          <p:nvPr/>
        </p:nvSpPr>
        <p:spPr bwMode="auto">
          <a:xfrm>
            <a:off x="6551613" y="4119563"/>
            <a:ext cx="882650" cy="549275"/>
          </a:xfrm>
          <a:prstGeom prst="rect">
            <a:avLst/>
          </a:prstGeom>
          <a:noFill/>
          <a:ln w="9525">
            <a:noFill/>
            <a:miter lim="800000"/>
            <a:headEnd/>
            <a:tailEnd/>
          </a:ln>
        </p:spPr>
        <p:txBody>
          <a:bodyPr wrap="none">
            <a:spAutoFit/>
          </a:bodyPr>
          <a:lstStyle/>
          <a:p>
            <a:r>
              <a:rPr lang="pt-BR" sz="1000">
                <a:latin typeface="Verdana" pitchFamily="34" charset="0"/>
              </a:rPr>
              <a:t>H = 163 m</a:t>
            </a:r>
          </a:p>
          <a:p>
            <a:r>
              <a:rPr lang="pt-BR" sz="1000">
                <a:latin typeface="Verdana" pitchFamily="34" charset="0"/>
              </a:rPr>
              <a:t>d = 126 m</a:t>
            </a:r>
          </a:p>
          <a:p>
            <a:r>
              <a:rPr lang="pt-BR" sz="1000">
                <a:latin typeface="Verdana" pitchFamily="34" charset="0"/>
              </a:rPr>
              <a:t>T = 100 m</a:t>
            </a:r>
          </a:p>
        </p:txBody>
      </p:sp>
      <p:grpSp>
        <p:nvGrpSpPr>
          <p:cNvPr id="53259" name="Grupo 44"/>
          <p:cNvGrpSpPr>
            <a:grpSpLocks/>
          </p:cNvGrpSpPr>
          <p:nvPr/>
        </p:nvGrpSpPr>
        <p:grpSpPr bwMode="auto">
          <a:xfrm>
            <a:off x="1016000" y="3403600"/>
            <a:ext cx="468313" cy="644525"/>
            <a:chOff x="1643042" y="2250978"/>
            <a:chExt cx="468000" cy="644618"/>
          </a:xfrm>
        </p:grpSpPr>
        <p:sp>
          <p:nvSpPr>
            <p:cNvPr id="28" name="Elipse 27"/>
            <p:cNvSpPr>
              <a:spLocks noChangeAspect="1"/>
            </p:cNvSpPr>
            <p:nvPr/>
          </p:nvSpPr>
          <p:spPr>
            <a:xfrm>
              <a:off x="1643042" y="2250978"/>
              <a:ext cx="468000" cy="468381"/>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40" name="Retângulo 39"/>
            <p:cNvSpPr/>
            <p:nvPr/>
          </p:nvSpPr>
          <p:spPr>
            <a:xfrm>
              <a:off x="1842933" y="2495488"/>
              <a:ext cx="71390" cy="400108"/>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grpSp>
      <p:grpSp>
        <p:nvGrpSpPr>
          <p:cNvPr id="53260" name="Grupo 43"/>
          <p:cNvGrpSpPr>
            <a:grpSpLocks/>
          </p:cNvGrpSpPr>
          <p:nvPr/>
        </p:nvGrpSpPr>
        <p:grpSpPr bwMode="auto">
          <a:xfrm>
            <a:off x="3413125" y="3113088"/>
            <a:ext cx="720725" cy="935037"/>
            <a:chOff x="3643306" y="1980785"/>
            <a:chExt cx="720000" cy="934645"/>
          </a:xfrm>
        </p:grpSpPr>
        <p:sp>
          <p:nvSpPr>
            <p:cNvPr id="24" name="Elipse 23"/>
            <p:cNvSpPr/>
            <p:nvPr/>
          </p:nvSpPr>
          <p:spPr>
            <a:xfrm>
              <a:off x="3643306" y="1980785"/>
              <a:ext cx="720000" cy="720423"/>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42" name="Retângulo 41"/>
            <p:cNvSpPr/>
            <p:nvPr/>
          </p:nvSpPr>
          <p:spPr>
            <a:xfrm>
              <a:off x="3962073" y="2356864"/>
              <a:ext cx="90396" cy="558566"/>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grpSp>
      <p:grpSp>
        <p:nvGrpSpPr>
          <p:cNvPr id="53261" name="Grupo 45"/>
          <p:cNvGrpSpPr>
            <a:grpSpLocks/>
          </p:cNvGrpSpPr>
          <p:nvPr/>
        </p:nvGrpSpPr>
        <p:grpSpPr bwMode="auto">
          <a:xfrm>
            <a:off x="6616700" y="2967038"/>
            <a:ext cx="828675" cy="1081087"/>
            <a:chOff x="6072198" y="1880772"/>
            <a:chExt cx="828000" cy="1081500"/>
          </a:xfrm>
        </p:grpSpPr>
        <p:sp>
          <p:nvSpPr>
            <p:cNvPr id="33" name="Elipse 32"/>
            <p:cNvSpPr>
              <a:spLocks noChangeAspect="1"/>
            </p:cNvSpPr>
            <p:nvPr/>
          </p:nvSpPr>
          <p:spPr>
            <a:xfrm>
              <a:off x="6072198" y="1880772"/>
              <a:ext cx="828000" cy="827403"/>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43" name="Retângulo 42"/>
            <p:cNvSpPr/>
            <p:nvPr/>
          </p:nvSpPr>
          <p:spPr>
            <a:xfrm>
              <a:off x="6448130" y="2303208"/>
              <a:ext cx="90413" cy="659064"/>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grpSp>
      <p:sp>
        <p:nvSpPr>
          <p:cNvPr id="35" name="Retângulo 34"/>
          <p:cNvSpPr/>
          <p:nvPr/>
        </p:nvSpPr>
        <p:spPr>
          <a:xfrm>
            <a:off x="7945438" y="2924175"/>
            <a:ext cx="576262" cy="11191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53263" name="CaixaDeTexto 29"/>
          <p:cNvSpPr txBox="1">
            <a:spLocks noChangeArrowheads="1"/>
          </p:cNvSpPr>
          <p:nvPr/>
        </p:nvSpPr>
        <p:spPr bwMode="auto">
          <a:xfrm>
            <a:off x="873125" y="5567363"/>
            <a:ext cx="2286000" cy="549275"/>
          </a:xfrm>
          <a:prstGeom prst="rect">
            <a:avLst/>
          </a:prstGeom>
          <a:noFill/>
          <a:ln w="9525">
            <a:noFill/>
            <a:miter lim="800000"/>
            <a:headEnd/>
            <a:tailEnd/>
          </a:ln>
        </p:spPr>
        <p:txBody>
          <a:bodyPr>
            <a:spAutoFit/>
          </a:bodyPr>
          <a:lstStyle/>
          <a:p>
            <a:r>
              <a:rPr lang="pt-BR" sz="1000">
                <a:latin typeface="Corbel" pitchFamily="34" charset="0"/>
              </a:rPr>
              <a:t>d = diâmetro do rotor da turbina</a:t>
            </a:r>
          </a:p>
          <a:p>
            <a:r>
              <a:rPr lang="pt-BR" sz="1000">
                <a:latin typeface="Corbel" pitchFamily="34" charset="0"/>
              </a:rPr>
              <a:t>T = altura da torre de sustentação</a:t>
            </a:r>
          </a:p>
          <a:p>
            <a:r>
              <a:rPr lang="pt-BR" sz="1000">
                <a:latin typeface="Corbel" pitchFamily="34" charset="0"/>
              </a:rPr>
              <a:t>H = altura total</a:t>
            </a:r>
          </a:p>
        </p:txBody>
      </p:sp>
      <p:pic>
        <p:nvPicPr>
          <p:cNvPr id="53264" name="Picture 3"/>
          <p:cNvPicPr>
            <a:picLocks noChangeAspect="1" noChangeArrowheads="1"/>
          </p:cNvPicPr>
          <p:nvPr/>
        </p:nvPicPr>
        <p:blipFill>
          <a:blip r:embed="rId2" cstate="print"/>
          <a:srcRect l="21667" t="12500" r="11665" b="16251"/>
          <a:stretch>
            <a:fillRect/>
          </a:stretch>
        </p:blipFill>
        <p:spPr bwMode="auto">
          <a:xfrm>
            <a:off x="1373188" y="1116013"/>
            <a:ext cx="1011237" cy="1439862"/>
          </a:xfrm>
          <a:prstGeom prst="rect">
            <a:avLst/>
          </a:prstGeom>
          <a:noFill/>
          <a:ln w="9525">
            <a:noFill/>
            <a:miter lim="800000"/>
            <a:headEnd/>
            <a:tailEnd/>
          </a:ln>
        </p:spPr>
      </p:pic>
      <p:sp>
        <p:nvSpPr>
          <p:cNvPr id="45" name="Text Box 10"/>
          <p:cNvSpPr txBox="1">
            <a:spLocks noChangeArrowheads="1"/>
          </p:cNvSpPr>
          <p:nvPr/>
        </p:nvSpPr>
        <p:spPr bwMode="auto">
          <a:xfrm>
            <a:off x="3659188" y="5995988"/>
            <a:ext cx="3571875" cy="325437"/>
          </a:xfrm>
          <a:prstGeom prst="rect">
            <a:avLst/>
          </a:prstGeom>
          <a:noFill/>
          <a:ln w="9525">
            <a:noFill/>
            <a:miter lim="800000"/>
            <a:headEnd/>
            <a:tailEnd/>
          </a:ln>
        </p:spPr>
        <p:txBody>
          <a:bodyPr lIns="0" tIns="0" rIns="0" bIns="0"/>
          <a:lstStyle/>
          <a:p>
            <a:pPr algn="ctr" eaLnBrk="0" fontAlgn="auto" hangingPunct="0">
              <a:spcAft>
                <a:spcPts val="0"/>
              </a:spcAft>
              <a:defRPr/>
            </a:pPr>
            <a:r>
              <a:rPr lang="pt-BR" sz="800" dirty="0">
                <a:effectLst>
                  <a:outerShdw blurRad="38100" dist="38100" dir="2700000" algn="tl">
                    <a:srgbClr val="000000">
                      <a:alpha val="43137"/>
                    </a:srgbClr>
                  </a:outerShdw>
                </a:effectLst>
                <a:latin typeface="Verdana" pitchFamily="34" charset="0"/>
              </a:rPr>
              <a:t>Fonte: Catálogos de fabricantes de turbinas eólicas</a:t>
            </a:r>
          </a:p>
        </p:txBody>
      </p:sp>
      <p:pic>
        <p:nvPicPr>
          <p:cNvPr id="53266" name="Picture 2"/>
          <p:cNvPicPr>
            <a:picLocks noChangeAspect="1" noChangeArrowheads="1"/>
          </p:cNvPicPr>
          <p:nvPr/>
        </p:nvPicPr>
        <p:blipFill>
          <a:blip r:embed="rId3" cstate="print"/>
          <a:srcRect l="23196" t="5000" r="14948" b="6334"/>
          <a:stretch>
            <a:fillRect/>
          </a:stretch>
        </p:blipFill>
        <p:spPr bwMode="auto">
          <a:xfrm>
            <a:off x="2097088" y="3433763"/>
            <a:ext cx="276225" cy="611187"/>
          </a:xfrm>
          <a:prstGeom prst="rect">
            <a:avLst/>
          </a:prstGeom>
          <a:noFill/>
          <a:ln w="9525">
            <a:noFill/>
            <a:miter lim="800000"/>
            <a:headEnd/>
            <a:tailEnd/>
          </a:ln>
        </p:spPr>
      </p:pic>
      <p:sp>
        <p:nvSpPr>
          <p:cNvPr id="53267" name="CaixaDeTexto 45"/>
          <p:cNvSpPr txBox="1">
            <a:spLocks noChangeArrowheads="1"/>
          </p:cNvSpPr>
          <p:nvPr/>
        </p:nvSpPr>
        <p:spPr bwMode="auto">
          <a:xfrm>
            <a:off x="1979613" y="4106863"/>
            <a:ext cx="514350" cy="244475"/>
          </a:xfrm>
          <a:prstGeom prst="rect">
            <a:avLst/>
          </a:prstGeom>
          <a:noFill/>
          <a:ln w="9525">
            <a:noFill/>
            <a:miter lim="800000"/>
            <a:headEnd/>
            <a:tailEnd/>
          </a:ln>
        </p:spPr>
        <p:txBody>
          <a:bodyPr wrap="none">
            <a:spAutoFit/>
          </a:bodyPr>
          <a:lstStyle/>
          <a:p>
            <a:r>
              <a:rPr lang="pt-BR" sz="1000">
                <a:latin typeface="Verdana" pitchFamily="34" charset="0"/>
              </a:rPr>
              <a:t>93 m</a:t>
            </a:r>
          </a:p>
        </p:txBody>
      </p:sp>
      <p:sp>
        <p:nvSpPr>
          <p:cNvPr id="53268" name="Text Box 10"/>
          <p:cNvSpPr txBox="1">
            <a:spLocks noChangeAspect="1" noChangeArrowheads="1"/>
          </p:cNvSpPr>
          <p:nvPr/>
        </p:nvSpPr>
        <p:spPr bwMode="auto">
          <a:xfrm>
            <a:off x="1516063" y="4911725"/>
            <a:ext cx="1428750" cy="357188"/>
          </a:xfrm>
          <a:prstGeom prst="rect">
            <a:avLst/>
          </a:prstGeom>
          <a:noFill/>
          <a:ln w="9525">
            <a:noFill/>
            <a:miter lim="800000"/>
            <a:headEnd/>
            <a:tailEnd/>
          </a:ln>
        </p:spPr>
        <p:txBody>
          <a:bodyPr lIns="0" tIns="0" rIns="0" bIns="0"/>
          <a:lstStyle/>
          <a:p>
            <a:pPr algn="ctr" eaLnBrk="0" hangingPunct="0"/>
            <a:r>
              <a:rPr lang="pt-BR" sz="900">
                <a:latin typeface="Verdana" pitchFamily="34" charset="0"/>
              </a:rPr>
              <a:t>Estátua da </a:t>
            </a:r>
          </a:p>
          <a:p>
            <a:pPr algn="ctr" eaLnBrk="0" hangingPunct="0"/>
            <a:r>
              <a:rPr lang="pt-BR" sz="900">
                <a:latin typeface="Verdana" pitchFamily="34" charset="0"/>
              </a:rPr>
              <a:t>Liberdade</a:t>
            </a:r>
          </a:p>
        </p:txBody>
      </p:sp>
      <p:sp>
        <p:nvSpPr>
          <p:cNvPr id="51" name="Triângulo isósceles 50"/>
          <p:cNvSpPr>
            <a:spLocks noChangeAspect="1"/>
          </p:cNvSpPr>
          <p:nvPr/>
        </p:nvSpPr>
        <p:spPr>
          <a:xfrm>
            <a:off x="4476750" y="3073400"/>
            <a:ext cx="1254125" cy="9652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800" dirty="0"/>
          </a:p>
        </p:txBody>
      </p:sp>
      <p:sp>
        <p:nvSpPr>
          <p:cNvPr id="53270" name="CaixaDeTexto 51"/>
          <p:cNvSpPr txBox="1">
            <a:spLocks noChangeArrowheads="1"/>
          </p:cNvSpPr>
          <p:nvPr/>
        </p:nvSpPr>
        <p:spPr bwMode="auto">
          <a:xfrm>
            <a:off x="4802188" y="4119563"/>
            <a:ext cx="722312" cy="244475"/>
          </a:xfrm>
          <a:prstGeom prst="rect">
            <a:avLst/>
          </a:prstGeom>
          <a:noFill/>
          <a:ln w="9525">
            <a:noFill/>
            <a:miter lim="800000"/>
            <a:headEnd/>
            <a:tailEnd/>
          </a:ln>
        </p:spPr>
        <p:txBody>
          <a:bodyPr wrap="none">
            <a:spAutoFit/>
          </a:bodyPr>
          <a:lstStyle/>
          <a:p>
            <a:r>
              <a:rPr lang="pt-BR" sz="1000">
                <a:latin typeface="Verdana" pitchFamily="34" charset="0"/>
              </a:rPr>
              <a:t>146,6 m</a:t>
            </a:r>
          </a:p>
        </p:txBody>
      </p:sp>
      <p:sp>
        <p:nvSpPr>
          <p:cNvPr id="53271" name="Text Box 10"/>
          <p:cNvSpPr txBox="1">
            <a:spLocks noChangeAspect="1" noChangeArrowheads="1"/>
          </p:cNvSpPr>
          <p:nvPr/>
        </p:nvSpPr>
        <p:spPr bwMode="auto">
          <a:xfrm>
            <a:off x="4445000" y="4924425"/>
            <a:ext cx="1428750" cy="357188"/>
          </a:xfrm>
          <a:prstGeom prst="rect">
            <a:avLst/>
          </a:prstGeom>
          <a:noFill/>
          <a:ln w="9525">
            <a:noFill/>
            <a:miter lim="800000"/>
            <a:headEnd/>
            <a:tailEnd/>
          </a:ln>
        </p:spPr>
        <p:txBody>
          <a:bodyPr lIns="0" tIns="0" rIns="0" bIns="0"/>
          <a:lstStyle/>
          <a:p>
            <a:pPr algn="ctr" eaLnBrk="0" hangingPunct="0"/>
            <a:r>
              <a:rPr lang="pt-BR" sz="900">
                <a:latin typeface="Verdana" pitchFamily="34" charset="0"/>
              </a:rPr>
              <a:t>Pirâmide de Quéops</a:t>
            </a:r>
          </a:p>
        </p:txBody>
      </p:sp>
      <p:sp>
        <p:nvSpPr>
          <p:cNvPr id="53272" name="CaixaDeTexto 36"/>
          <p:cNvSpPr txBox="1">
            <a:spLocks noChangeArrowheads="1"/>
          </p:cNvSpPr>
          <p:nvPr/>
        </p:nvSpPr>
        <p:spPr bwMode="auto">
          <a:xfrm>
            <a:off x="4373563" y="1924050"/>
            <a:ext cx="1095375" cy="396875"/>
          </a:xfrm>
          <a:prstGeom prst="rect">
            <a:avLst/>
          </a:prstGeom>
          <a:noFill/>
          <a:ln w="9525">
            <a:noFill/>
            <a:miter lim="800000"/>
            <a:headEnd/>
            <a:tailEnd/>
          </a:ln>
        </p:spPr>
        <p:txBody>
          <a:bodyPr>
            <a:spAutoFit/>
          </a:bodyPr>
          <a:lstStyle/>
          <a:p>
            <a:pPr algn="ctr"/>
            <a:r>
              <a:rPr lang="pt-BR" sz="1000">
                <a:latin typeface="Verdana" pitchFamily="34" charset="0"/>
              </a:rPr>
              <a:t>170 m </a:t>
            </a:r>
          </a:p>
          <a:p>
            <a:pPr algn="ctr"/>
            <a:r>
              <a:rPr lang="pt-BR" sz="1000">
                <a:latin typeface="Verdana" pitchFamily="34" charset="0"/>
              </a:rPr>
              <a:t>51 andares</a:t>
            </a:r>
          </a:p>
        </p:txBody>
      </p:sp>
      <p:sp>
        <p:nvSpPr>
          <p:cNvPr id="53273" name="Text Box 10"/>
          <p:cNvSpPr txBox="1">
            <a:spLocks noChangeAspect="1" noChangeArrowheads="1"/>
          </p:cNvSpPr>
          <p:nvPr/>
        </p:nvSpPr>
        <p:spPr bwMode="auto">
          <a:xfrm>
            <a:off x="2873375" y="1985963"/>
            <a:ext cx="1571625" cy="357187"/>
          </a:xfrm>
          <a:prstGeom prst="rect">
            <a:avLst/>
          </a:prstGeom>
          <a:noFill/>
          <a:ln w="9525">
            <a:noFill/>
            <a:miter lim="800000"/>
            <a:headEnd/>
            <a:tailEnd/>
          </a:ln>
        </p:spPr>
        <p:txBody>
          <a:bodyPr lIns="0" tIns="0" rIns="0" bIns="0"/>
          <a:lstStyle/>
          <a:p>
            <a:pPr algn="ctr" eaLnBrk="0" hangingPunct="0"/>
            <a:r>
              <a:rPr lang="pt-BR" sz="900">
                <a:latin typeface="Verdana" pitchFamily="34" charset="0"/>
              </a:rPr>
              <a:t>Edifício </a:t>
            </a:r>
          </a:p>
          <a:p>
            <a:pPr algn="ctr" eaLnBrk="0" hangingPunct="0"/>
            <a:r>
              <a:rPr lang="pt-BR" sz="900">
                <a:latin typeface="Verdana" pitchFamily="34" charset="0"/>
              </a:rPr>
              <a:t>Mirante do Vale</a:t>
            </a:r>
          </a:p>
        </p:txBody>
      </p:sp>
      <p:sp>
        <p:nvSpPr>
          <p:cNvPr id="53274" name="Line 36"/>
          <p:cNvSpPr>
            <a:spLocks noChangeShapeType="1"/>
          </p:cNvSpPr>
          <p:nvPr/>
        </p:nvSpPr>
        <p:spPr bwMode="auto">
          <a:xfrm flipH="1" flipV="1">
            <a:off x="5562600" y="2209800"/>
            <a:ext cx="2133600" cy="685800"/>
          </a:xfrm>
          <a:prstGeom prst="line">
            <a:avLst/>
          </a:prstGeom>
          <a:noFill/>
          <a:ln w="38100">
            <a:solidFill>
              <a:schemeClr val="accent2"/>
            </a:solidFill>
            <a:round/>
            <a:headEnd/>
            <a:tailEnd type="triangle" w="med" len="med"/>
          </a:ln>
        </p:spPr>
        <p:txBody>
          <a:bodyPr/>
          <a:lstStyle/>
          <a:p>
            <a:endParaRPr lang="pt-B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 tipos</a:t>
            </a:r>
          </a:p>
        </p:txBody>
      </p:sp>
      <p:sp>
        <p:nvSpPr>
          <p:cNvPr id="56323"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56324" name="Text Box 6"/>
          <p:cNvSpPr txBox="1">
            <a:spLocks noChangeArrowheads="1"/>
          </p:cNvSpPr>
          <p:nvPr/>
        </p:nvSpPr>
        <p:spPr bwMode="auto">
          <a:xfrm>
            <a:off x="381000" y="1295400"/>
            <a:ext cx="8305800" cy="2100263"/>
          </a:xfrm>
          <a:prstGeom prst="rect">
            <a:avLst/>
          </a:prstGeom>
          <a:noFill/>
          <a:ln w="9525">
            <a:noFill/>
            <a:miter lim="800000"/>
            <a:headEnd/>
            <a:tailEnd/>
          </a:ln>
        </p:spPr>
        <p:txBody>
          <a:bodyPr>
            <a:spAutoFit/>
          </a:bodyPr>
          <a:lstStyle/>
          <a:p>
            <a:pPr>
              <a:spcBef>
                <a:spcPct val="50000"/>
              </a:spcBef>
              <a:buFontTx/>
              <a:buChar char="•"/>
            </a:pPr>
            <a:r>
              <a:rPr lang="pt-BR"/>
              <a:t> horizontal/vertical</a:t>
            </a:r>
          </a:p>
          <a:p>
            <a:pPr>
              <a:spcBef>
                <a:spcPct val="50000"/>
              </a:spcBef>
              <a:buFontTx/>
              <a:buChar char="•"/>
            </a:pPr>
            <a:r>
              <a:rPr lang="pt-BR"/>
              <a:t> número de hélices</a:t>
            </a:r>
          </a:p>
          <a:p>
            <a:pPr>
              <a:spcBef>
                <a:spcPct val="50000"/>
              </a:spcBef>
              <a:buFontTx/>
              <a:buChar char="•"/>
            </a:pPr>
            <a:r>
              <a:rPr lang="pt-BR"/>
              <a:t> up/down wind</a:t>
            </a:r>
          </a:p>
          <a:p>
            <a:pPr>
              <a:spcBef>
                <a:spcPct val="50000"/>
              </a:spcBef>
              <a:buFontTx/>
              <a:buChar char="•"/>
            </a:pPr>
            <a:r>
              <a:rPr lang="pt-BR"/>
              <a:t> velocidade fixa/variável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(Horizontal/Vertical – eixo da turbina)</a:t>
            </a:r>
          </a:p>
        </p:txBody>
      </p:sp>
      <p:sp>
        <p:nvSpPr>
          <p:cNvPr id="57347"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57348" name="Picture 5" descr="http://www.afm.dtu.dk/wind/turbines/img0038.jpg"/>
          <p:cNvPicPr>
            <a:picLocks noChangeAspect="1" noChangeArrowheads="1"/>
          </p:cNvPicPr>
          <p:nvPr/>
        </p:nvPicPr>
        <p:blipFill>
          <a:blip r:embed="rId2" cstate="print"/>
          <a:srcRect t="7042"/>
          <a:stretch>
            <a:fillRect/>
          </a:stretch>
        </p:blipFill>
        <p:spPr bwMode="auto">
          <a:xfrm>
            <a:off x="304800" y="1219200"/>
            <a:ext cx="2728913" cy="5486400"/>
          </a:xfrm>
          <a:prstGeom prst="rect">
            <a:avLst/>
          </a:prstGeom>
          <a:noFill/>
          <a:ln w="9525">
            <a:noFill/>
            <a:miter lim="800000"/>
            <a:headEnd/>
            <a:tailEnd/>
          </a:ln>
        </p:spPr>
      </p:pic>
      <p:sp>
        <p:nvSpPr>
          <p:cNvPr id="57349" name="Text Box 6"/>
          <p:cNvSpPr txBox="1">
            <a:spLocks noChangeArrowheads="1"/>
          </p:cNvSpPr>
          <p:nvPr/>
        </p:nvSpPr>
        <p:spPr bwMode="auto">
          <a:xfrm>
            <a:off x="3657600" y="838200"/>
            <a:ext cx="5334000" cy="3416320"/>
          </a:xfrm>
          <a:prstGeom prst="rect">
            <a:avLst/>
          </a:prstGeom>
          <a:noFill/>
          <a:ln w="9525">
            <a:noFill/>
            <a:miter lim="800000"/>
            <a:headEnd/>
            <a:tailEnd/>
          </a:ln>
        </p:spPr>
        <p:txBody>
          <a:bodyPr>
            <a:spAutoFit/>
          </a:bodyPr>
          <a:lstStyle/>
          <a:p>
            <a:r>
              <a:rPr lang="pt-BR" b="1" i="1" u="sng" dirty="0"/>
              <a:t>Vantagens</a:t>
            </a:r>
            <a:r>
              <a:rPr lang="pt-BR" dirty="0"/>
              <a:t>:</a:t>
            </a:r>
          </a:p>
          <a:p>
            <a:pPr>
              <a:buFontTx/>
              <a:buChar char="•"/>
            </a:pPr>
            <a:r>
              <a:rPr lang="pt-BR" dirty="0"/>
              <a:t> Maior eficiência energética (velocidade do vento é maior longe do solo)</a:t>
            </a:r>
          </a:p>
          <a:p>
            <a:pPr>
              <a:buFontTx/>
              <a:buChar char="•"/>
            </a:pPr>
            <a:r>
              <a:rPr lang="pt-BR" dirty="0"/>
              <a:t> Tem torque de partida</a:t>
            </a:r>
          </a:p>
          <a:p>
            <a:r>
              <a:rPr lang="pt-BR" dirty="0"/>
              <a:t> </a:t>
            </a:r>
          </a:p>
          <a:p>
            <a:r>
              <a:rPr lang="pt-BR" b="1" i="1" u="sng" dirty="0"/>
              <a:t>Desvantagens</a:t>
            </a:r>
            <a:r>
              <a:rPr lang="pt-BR" dirty="0"/>
              <a:t>:</a:t>
            </a:r>
          </a:p>
          <a:p>
            <a:pPr>
              <a:buFontTx/>
              <a:buChar char="•"/>
            </a:pPr>
            <a:r>
              <a:rPr lang="pt-BR" dirty="0"/>
              <a:t> Precisa de mecanismo de alinhamento com o vento (</a:t>
            </a:r>
            <a:r>
              <a:rPr lang="pt-BR" dirty="0" err="1"/>
              <a:t>yaw</a:t>
            </a:r>
            <a:r>
              <a:rPr lang="pt-BR" dirty="0"/>
              <a:t> </a:t>
            </a:r>
            <a:r>
              <a:rPr lang="pt-BR" dirty="0" err="1"/>
              <a:t>control</a:t>
            </a:r>
            <a:r>
              <a:rPr lang="pt-BR" dirty="0"/>
              <a:t>)</a:t>
            </a:r>
          </a:p>
          <a:p>
            <a:pPr>
              <a:buFontTx/>
              <a:buChar char="•"/>
            </a:pPr>
            <a:r>
              <a:rPr lang="pt-BR" dirty="0"/>
              <a:t> Maior dificuldade para reparos elétricos.</a:t>
            </a:r>
          </a:p>
        </p:txBody>
      </p:sp>
      <p:sp>
        <p:nvSpPr>
          <p:cNvPr id="57350" name="Text Box 7"/>
          <p:cNvSpPr txBox="1">
            <a:spLocks noChangeArrowheads="1"/>
          </p:cNvSpPr>
          <p:nvPr/>
        </p:nvSpPr>
        <p:spPr bwMode="auto">
          <a:xfrm>
            <a:off x="381000" y="754063"/>
            <a:ext cx="2514600" cy="457200"/>
          </a:xfrm>
          <a:prstGeom prst="rect">
            <a:avLst/>
          </a:prstGeom>
          <a:noFill/>
          <a:ln w="9525">
            <a:noFill/>
            <a:miter lim="800000"/>
            <a:headEnd/>
            <a:tailEnd/>
          </a:ln>
        </p:spPr>
        <p:txBody>
          <a:bodyPr>
            <a:spAutoFit/>
          </a:bodyPr>
          <a:lstStyle/>
          <a:p>
            <a:pPr algn="ctr">
              <a:spcBef>
                <a:spcPct val="50000"/>
              </a:spcBef>
            </a:pPr>
            <a:r>
              <a:rPr lang="pt-BR" b="1" u="sng"/>
              <a:t>Horizontal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(Horizontal/Vertical – eixo da turbina)</a:t>
            </a:r>
          </a:p>
        </p:txBody>
      </p:sp>
      <p:sp>
        <p:nvSpPr>
          <p:cNvPr id="58371"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58372" name="Text Box 8"/>
          <p:cNvSpPr txBox="1">
            <a:spLocks noChangeArrowheads="1"/>
          </p:cNvSpPr>
          <p:nvPr/>
        </p:nvSpPr>
        <p:spPr bwMode="auto">
          <a:xfrm>
            <a:off x="3657600" y="838200"/>
            <a:ext cx="5334000" cy="4838700"/>
          </a:xfrm>
          <a:prstGeom prst="rect">
            <a:avLst/>
          </a:prstGeom>
          <a:noFill/>
          <a:ln w="9525">
            <a:noFill/>
            <a:miter lim="800000"/>
            <a:headEnd/>
            <a:tailEnd/>
          </a:ln>
        </p:spPr>
        <p:txBody>
          <a:bodyPr>
            <a:spAutoFit/>
          </a:bodyPr>
          <a:lstStyle/>
          <a:p>
            <a:r>
              <a:rPr lang="pt-BR" b="1" i="1" u="sng"/>
              <a:t>Vantagens</a:t>
            </a:r>
            <a:r>
              <a:rPr lang="pt-BR"/>
              <a:t>:</a:t>
            </a:r>
          </a:p>
          <a:p>
            <a:pPr>
              <a:buFontTx/>
              <a:buChar char="•"/>
            </a:pPr>
            <a:r>
              <a:rPr lang="pt-BR"/>
              <a:t> Instalação do gerador, caixa de engrenagens no solo.</a:t>
            </a:r>
          </a:p>
          <a:p>
            <a:pPr>
              <a:buFontTx/>
              <a:buChar char="•"/>
            </a:pPr>
            <a:r>
              <a:rPr lang="pt-BR"/>
              <a:t> não preciso de mecanismo de alinhamento com o vento (yaw control)</a:t>
            </a:r>
          </a:p>
          <a:p>
            <a:pPr>
              <a:buFontTx/>
              <a:buChar char="•"/>
            </a:pPr>
            <a:endParaRPr lang="pt-BR"/>
          </a:p>
          <a:p>
            <a:r>
              <a:rPr lang="pt-BR" b="1" i="1" u="sng"/>
              <a:t>Desvantagens</a:t>
            </a:r>
            <a:r>
              <a:rPr lang="pt-BR"/>
              <a:t>:</a:t>
            </a:r>
          </a:p>
          <a:p>
            <a:pPr>
              <a:buFontTx/>
              <a:buChar char="•"/>
            </a:pPr>
            <a:r>
              <a:rPr lang="pt-BR"/>
              <a:t> velocidade do vento é baixa rente ao solo, assim,  a eficiência de máquinas de eixo vertical é baixa</a:t>
            </a:r>
          </a:p>
          <a:p>
            <a:pPr>
              <a:buFontTx/>
              <a:buChar char="•"/>
            </a:pPr>
            <a:r>
              <a:rPr lang="pt-BR"/>
              <a:t> Não tem torque de partida </a:t>
            </a:r>
          </a:p>
          <a:p>
            <a:pPr>
              <a:buFontTx/>
              <a:buChar char="•"/>
            </a:pPr>
            <a:r>
              <a:rPr lang="pt-BR"/>
              <a:t> São necessários cabos tirantes (mais espaço)</a:t>
            </a:r>
          </a:p>
        </p:txBody>
      </p:sp>
      <p:sp>
        <p:nvSpPr>
          <p:cNvPr id="58373" name="Text Box 9"/>
          <p:cNvSpPr txBox="1">
            <a:spLocks noChangeArrowheads="1"/>
          </p:cNvSpPr>
          <p:nvPr/>
        </p:nvSpPr>
        <p:spPr bwMode="auto">
          <a:xfrm>
            <a:off x="381000" y="754063"/>
            <a:ext cx="2514600" cy="457200"/>
          </a:xfrm>
          <a:prstGeom prst="rect">
            <a:avLst/>
          </a:prstGeom>
          <a:noFill/>
          <a:ln w="9525">
            <a:noFill/>
            <a:miter lim="800000"/>
            <a:headEnd/>
            <a:tailEnd/>
          </a:ln>
        </p:spPr>
        <p:txBody>
          <a:bodyPr>
            <a:spAutoFit/>
          </a:bodyPr>
          <a:lstStyle/>
          <a:p>
            <a:pPr algn="ctr">
              <a:spcBef>
                <a:spcPct val="50000"/>
              </a:spcBef>
            </a:pPr>
            <a:r>
              <a:rPr lang="pt-BR" b="1" u="sng"/>
              <a:t>Vertical</a:t>
            </a:r>
          </a:p>
        </p:txBody>
      </p:sp>
      <p:sp>
        <p:nvSpPr>
          <p:cNvPr id="58374" name="Text Box 7"/>
          <p:cNvSpPr txBox="1">
            <a:spLocks noChangeAspect="1" noChangeArrowheads="1"/>
          </p:cNvSpPr>
          <p:nvPr/>
        </p:nvSpPr>
        <p:spPr bwMode="auto">
          <a:xfrm>
            <a:off x="381000" y="5638800"/>
            <a:ext cx="2928938" cy="285750"/>
          </a:xfrm>
          <a:prstGeom prst="rect">
            <a:avLst/>
          </a:prstGeom>
          <a:noFill/>
          <a:ln w="9525">
            <a:noFill/>
            <a:miter lim="800000"/>
            <a:headEnd/>
            <a:tailEnd/>
          </a:ln>
        </p:spPr>
        <p:txBody>
          <a:bodyPr lIns="0" tIns="0" rIns="0" bIns="0"/>
          <a:lstStyle/>
          <a:p>
            <a:pPr algn="ctr" eaLnBrk="0" hangingPunct="0"/>
            <a:r>
              <a:rPr lang="pt-BR" sz="1000">
                <a:latin typeface="Verdana" pitchFamily="34" charset="0"/>
              </a:rPr>
              <a:t>Turbina </a:t>
            </a:r>
            <a:r>
              <a:rPr lang="pt-BR" sz="1000" i="1">
                <a:latin typeface="Verdana" pitchFamily="34" charset="0"/>
              </a:rPr>
              <a:t>Darrieus</a:t>
            </a:r>
            <a:r>
              <a:rPr lang="pt-BR" sz="1000">
                <a:latin typeface="Verdana" pitchFamily="34" charset="0"/>
              </a:rPr>
              <a:t> 3.800 kW (Canadá, 1984)</a:t>
            </a:r>
          </a:p>
        </p:txBody>
      </p:sp>
      <p:pic>
        <p:nvPicPr>
          <p:cNvPr id="58375" name="Picture 6"/>
          <p:cNvPicPr>
            <a:picLocks noChangeAspect="1" noChangeArrowheads="1"/>
          </p:cNvPicPr>
          <p:nvPr/>
        </p:nvPicPr>
        <p:blipFill>
          <a:blip r:embed="rId2" cstate="print"/>
          <a:srcRect l="35899" t="25067" r="37199" b="24533"/>
          <a:stretch>
            <a:fillRect/>
          </a:stretch>
        </p:blipFill>
        <p:spPr bwMode="auto">
          <a:xfrm>
            <a:off x="381000" y="1447800"/>
            <a:ext cx="2833688" cy="39846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(Upwind / Downwind)</a:t>
            </a:r>
          </a:p>
        </p:txBody>
      </p:sp>
      <p:sp>
        <p:nvSpPr>
          <p:cNvPr id="59395"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59396" name="Picture 7" descr="C:\Walmir\Work_updated\AULA17_EOLICA\enermovi.gif"/>
          <p:cNvPicPr>
            <a:picLocks noChangeAspect="1" noChangeArrowheads="1" noCrop="1"/>
          </p:cNvPicPr>
          <p:nvPr/>
        </p:nvPicPr>
        <p:blipFill>
          <a:blip r:embed="rId2" cstate="print"/>
          <a:srcRect/>
          <a:stretch>
            <a:fillRect/>
          </a:stretch>
        </p:blipFill>
        <p:spPr bwMode="auto">
          <a:xfrm>
            <a:off x="457200" y="1600200"/>
            <a:ext cx="2890838" cy="4876800"/>
          </a:xfrm>
          <a:prstGeom prst="rect">
            <a:avLst/>
          </a:prstGeom>
          <a:noFill/>
          <a:ln w="9525">
            <a:noFill/>
            <a:miter lim="800000"/>
            <a:headEnd/>
            <a:tailEnd/>
          </a:ln>
        </p:spPr>
      </p:pic>
      <p:sp>
        <p:nvSpPr>
          <p:cNvPr id="59397" name="Text Box 8"/>
          <p:cNvSpPr txBox="1">
            <a:spLocks noChangeArrowheads="1"/>
          </p:cNvSpPr>
          <p:nvPr/>
        </p:nvSpPr>
        <p:spPr bwMode="auto">
          <a:xfrm>
            <a:off x="4038600" y="1752600"/>
            <a:ext cx="3581400" cy="3378200"/>
          </a:xfrm>
          <a:prstGeom prst="rect">
            <a:avLst/>
          </a:prstGeom>
          <a:noFill/>
          <a:ln w="9525">
            <a:noFill/>
            <a:miter lim="800000"/>
            <a:headEnd/>
            <a:tailEnd/>
          </a:ln>
        </p:spPr>
        <p:txBody>
          <a:bodyPr>
            <a:spAutoFit/>
          </a:bodyPr>
          <a:lstStyle/>
          <a:p>
            <a:pPr>
              <a:spcBef>
                <a:spcPct val="50000"/>
              </a:spcBef>
            </a:pPr>
            <a:r>
              <a:rPr lang="en-US"/>
              <a:t>UPWIND:</a:t>
            </a:r>
            <a:endParaRPr lang="en-US" b="1" i="1" u="sng"/>
          </a:p>
          <a:p>
            <a:pPr>
              <a:spcBef>
                <a:spcPct val="50000"/>
              </a:spcBef>
            </a:pPr>
            <a:r>
              <a:rPr lang="pt-BR" b="1" i="1" u="sng"/>
              <a:t>VANTAGEM:</a:t>
            </a:r>
          </a:p>
          <a:p>
            <a:pPr>
              <a:spcBef>
                <a:spcPct val="50000"/>
              </a:spcBef>
              <a:buFontTx/>
              <a:buChar char="•"/>
            </a:pPr>
            <a:r>
              <a:rPr lang="pt-BR"/>
              <a:t> Turbulência devido à torre é menor</a:t>
            </a:r>
          </a:p>
          <a:p>
            <a:pPr>
              <a:spcBef>
                <a:spcPct val="50000"/>
              </a:spcBef>
            </a:pPr>
            <a:r>
              <a:rPr lang="pt-BR" b="1" i="1" u="sng"/>
              <a:t>DESVANTAGEM:</a:t>
            </a:r>
          </a:p>
          <a:p>
            <a:pPr>
              <a:spcBef>
                <a:spcPct val="50000"/>
              </a:spcBef>
              <a:buFontTx/>
              <a:buChar char="•"/>
            </a:pPr>
            <a:r>
              <a:rPr lang="pt-BR"/>
              <a:t> Precisa controle de alinhamento</a:t>
            </a:r>
            <a:r>
              <a:rPr lang="en-US"/>
              <a:t> (yaw control)</a:t>
            </a:r>
            <a:endParaRPr lang="pt-BR"/>
          </a:p>
        </p:txBody>
      </p:sp>
      <p:sp>
        <p:nvSpPr>
          <p:cNvPr id="59398" name="Text Box 9"/>
          <p:cNvSpPr txBox="1">
            <a:spLocks noChangeArrowheads="1"/>
          </p:cNvSpPr>
          <p:nvPr/>
        </p:nvSpPr>
        <p:spPr bwMode="auto">
          <a:xfrm>
            <a:off x="533400" y="914400"/>
            <a:ext cx="2971800" cy="457200"/>
          </a:xfrm>
          <a:prstGeom prst="rect">
            <a:avLst/>
          </a:prstGeom>
          <a:noFill/>
          <a:ln w="9525">
            <a:noFill/>
            <a:miter lim="800000"/>
            <a:headEnd/>
            <a:tailEnd/>
          </a:ln>
        </p:spPr>
        <p:txBody>
          <a:bodyPr>
            <a:spAutoFit/>
          </a:bodyPr>
          <a:lstStyle/>
          <a:p>
            <a:pPr algn="ctr">
              <a:spcBef>
                <a:spcPct val="50000"/>
              </a:spcBef>
            </a:pPr>
            <a:r>
              <a:rPr lang="pt-BR" b="1" u="sng"/>
              <a:t>Upwind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(Upwind / Downwind)</a:t>
            </a:r>
          </a:p>
        </p:txBody>
      </p:sp>
      <p:sp>
        <p:nvSpPr>
          <p:cNvPr id="60419"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0420" name="Picture 7" descr="C:\Walmir\Work_updated\AULA17_EOLICA\yawmovi2.gif"/>
          <p:cNvPicPr>
            <a:picLocks noChangeAspect="1" noChangeArrowheads="1" noCrop="1"/>
          </p:cNvPicPr>
          <p:nvPr/>
        </p:nvPicPr>
        <p:blipFill>
          <a:blip r:embed="rId2" cstate="print"/>
          <a:srcRect/>
          <a:stretch>
            <a:fillRect/>
          </a:stretch>
        </p:blipFill>
        <p:spPr bwMode="auto">
          <a:xfrm>
            <a:off x="533400" y="914400"/>
            <a:ext cx="2933700" cy="5181600"/>
          </a:xfrm>
          <a:prstGeom prst="rect">
            <a:avLst/>
          </a:prstGeom>
          <a:noFill/>
          <a:ln w="9525">
            <a:noFill/>
            <a:miter lim="800000"/>
            <a:headEnd/>
            <a:tailEnd/>
          </a:ln>
        </p:spPr>
      </p:pic>
      <p:sp>
        <p:nvSpPr>
          <p:cNvPr id="60421" name="Text Box 8"/>
          <p:cNvSpPr txBox="1">
            <a:spLocks noChangeArrowheads="1"/>
          </p:cNvSpPr>
          <p:nvPr/>
        </p:nvSpPr>
        <p:spPr bwMode="auto">
          <a:xfrm>
            <a:off x="4343400" y="1905000"/>
            <a:ext cx="4343400" cy="457200"/>
          </a:xfrm>
          <a:prstGeom prst="rect">
            <a:avLst/>
          </a:prstGeom>
          <a:noFill/>
          <a:ln w="9525">
            <a:noFill/>
            <a:miter lim="800000"/>
            <a:headEnd/>
            <a:tailEnd/>
          </a:ln>
        </p:spPr>
        <p:txBody>
          <a:bodyPr>
            <a:spAutoFit/>
          </a:bodyPr>
          <a:lstStyle/>
          <a:p>
            <a:pPr>
              <a:spcBef>
                <a:spcPct val="50000"/>
              </a:spcBef>
            </a:pPr>
            <a:r>
              <a:rPr lang="en-US"/>
              <a:t>Yaw control (Control de guinada)</a:t>
            </a:r>
            <a:endParaRPr lang="pt-BR"/>
          </a:p>
        </p:txBody>
      </p:sp>
      <p:pic>
        <p:nvPicPr>
          <p:cNvPr id="60422" name="Picture 9" descr="C:\Documents and Settings\walmir\Desktop\yawdwn.jpg"/>
          <p:cNvPicPr>
            <a:picLocks noChangeAspect="1" noChangeArrowheads="1"/>
          </p:cNvPicPr>
          <p:nvPr/>
        </p:nvPicPr>
        <p:blipFill>
          <a:blip r:embed="rId3" cstate="print"/>
          <a:srcRect/>
          <a:stretch>
            <a:fillRect/>
          </a:stretch>
        </p:blipFill>
        <p:spPr bwMode="auto">
          <a:xfrm>
            <a:off x="5334000" y="3276600"/>
            <a:ext cx="2400300" cy="156527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(Upwind / Downwind)</a:t>
            </a:r>
          </a:p>
        </p:txBody>
      </p:sp>
      <p:sp>
        <p:nvSpPr>
          <p:cNvPr id="61443"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1444" name="Picture 7" descr="C:\Walmir\Work_updated\AULA17_EOLICA\genvind0.jpg"/>
          <p:cNvPicPr>
            <a:picLocks noChangeAspect="1" noChangeArrowheads="1"/>
          </p:cNvPicPr>
          <p:nvPr/>
        </p:nvPicPr>
        <p:blipFill>
          <a:blip r:embed="rId2" cstate="print"/>
          <a:srcRect/>
          <a:stretch>
            <a:fillRect/>
          </a:stretch>
        </p:blipFill>
        <p:spPr bwMode="auto">
          <a:xfrm>
            <a:off x="381000" y="1600200"/>
            <a:ext cx="3140075" cy="4648200"/>
          </a:xfrm>
          <a:prstGeom prst="rect">
            <a:avLst/>
          </a:prstGeom>
          <a:noFill/>
          <a:ln w="9525">
            <a:noFill/>
            <a:miter lim="800000"/>
            <a:headEnd/>
            <a:tailEnd/>
          </a:ln>
        </p:spPr>
      </p:pic>
      <p:sp>
        <p:nvSpPr>
          <p:cNvPr id="61445" name="Text Box 8"/>
          <p:cNvSpPr txBox="1">
            <a:spLocks noChangeArrowheads="1"/>
          </p:cNvSpPr>
          <p:nvPr/>
        </p:nvSpPr>
        <p:spPr bwMode="auto">
          <a:xfrm>
            <a:off x="4038600" y="1752600"/>
            <a:ext cx="4876800" cy="2830513"/>
          </a:xfrm>
          <a:prstGeom prst="rect">
            <a:avLst/>
          </a:prstGeom>
          <a:noFill/>
          <a:ln w="9525">
            <a:noFill/>
            <a:miter lim="800000"/>
            <a:headEnd/>
            <a:tailEnd/>
          </a:ln>
        </p:spPr>
        <p:txBody>
          <a:bodyPr>
            <a:spAutoFit/>
          </a:bodyPr>
          <a:lstStyle/>
          <a:p>
            <a:pPr>
              <a:spcBef>
                <a:spcPct val="50000"/>
              </a:spcBef>
            </a:pPr>
            <a:r>
              <a:rPr lang="pt-BR" b="1" i="1" u="sng"/>
              <a:t>VANTAGEM:</a:t>
            </a:r>
          </a:p>
          <a:p>
            <a:pPr>
              <a:spcBef>
                <a:spcPct val="50000"/>
              </a:spcBef>
              <a:buFontTx/>
              <a:buChar char="•"/>
            </a:pPr>
            <a:r>
              <a:rPr lang="pt-BR"/>
              <a:t> Não precisa controle de alinhamento (em princípio, na prática grandes turbinas utilizam controle de guinada)</a:t>
            </a:r>
          </a:p>
          <a:p>
            <a:pPr>
              <a:spcBef>
                <a:spcPct val="50000"/>
              </a:spcBef>
            </a:pPr>
            <a:r>
              <a:rPr lang="pt-BR" b="1" i="1" u="sng"/>
              <a:t>DESVANTAGEM:</a:t>
            </a:r>
          </a:p>
          <a:p>
            <a:pPr>
              <a:spcBef>
                <a:spcPct val="50000"/>
              </a:spcBef>
              <a:buFontTx/>
              <a:buChar char="•"/>
            </a:pPr>
            <a:r>
              <a:rPr lang="en-US"/>
              <a:t> T</a:t>
            </a:r>
            <a:r>
              <a:rPr lang="pt-BR"/>
              <a:t>urbulência devido à torre é maior</a:t>
            </a:r>
          </a:p>
        </p:txBody>
      </p:sp>
      <p:sp>
        <p:nvSpPr>
          <p:cNvPr id="61446" name="Text Box 9"/>
          <p:cNvSpPr txBox="1">
            <a:spLocks noChangeArrowheads="1"/>
          </p:cNvSpPr>
          <p:nvPr/>
        </p:nvSpPr>
        <p:spPr bwMode="auto">
          <a:xfrm>
            <a:off x="533400" y="914400"/>
            <a:ext cx="2971800" cy="457200"/>
          </a:xfrm>
          <a:prstGeom prst="rect">
            <a:avLst/>
          </a:prstGeom>
          <a:noFill/>
          <a:ln w="9525">
            <a:noFill/>
            <a:miter lim="800000"/>
            <a:headEnd/>
            <a:tailEnd/>
          </a:ln>
        </p:spPr>
        <p:txBody>
          <a:bodyPr>
            <a:spAutoFit/>
          </a:bodyPr>
          <a:lstStyle/>
          <a:p>
            <a:pPr algn="ctr">
              <a:spcBef>
                <a:spcPct val="50000"/>
              </a:spcBef>
            </a:pPr>
            <a:r>
              <a:rPr lang="pt-BR" b="1" u="sng"/>
              <a:t>Downwind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1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(número de hélices)</a:t>
            </a:r>
          </a:p>
        </p:txBody>
      </p:sp>
      <p:sp>
        <p:nvSpPr>
          <p:cNvPr id="62467" name="Line 1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2468" name="Picture 14" descr="C:\home\walmir\Work_updated\2blades_A.gif"/>
          <p:cNvPicPr>
            <a:picLocks noChangeAspect="1" noChangeArrowheads="1" noCrop="1"/>
          </p:cNvPicPr>
          <p:nvPr/>
        </p:nvPicPr>
        <p:blipFill>
          <a:blip r:embed="rId2" cstate="print"/>
          <a:srcRect/>
          <a:stretch>
            <a:fillRect/>
          </a:stretch>
        </p:blipFill>
        <p:spPr bwMode="auto">
          <a:xfrm>
            <a:off x="3352800" y="533400"/>
            <a:ext cx="2198688" cy="3340100"/>
          </a:xfrm>
          <a:prstGeom prst="rect">
            <a:avLst/>
          </a:prstGeom>
          <a:noFill/>
          <a:ln w="9525">
            <a:noFill/>
            <a:miter lim="800000"/>
            <a:headEnd/>
            <a:tailEnd/>
          </a:ln>
        </p:spPr>
      </p:pic>
      <p:pic>
        <p:nvPicPr>
          <p:cNvPr id="62469" name="Picture 15" descr="C:\home\walmir\Work_updated\1blade.gif"/>
          <p:cNvPicPr>
            <a:picLocks noChangeAspect="1" noChangeArrowheads="1" noCrop="1"/>
          </p:cNvPicPr>
          <p:nvPr/>
        </p:nvPicPr>
        <p:blipFill>
          <a:blip r:embed="rId3" cstate="print"/>
          <a:srcRect/>
          <a:stretch>
            <a:fillRect/>
          </a:stretch>
        </p:blipFill>
        <p:spPr bwMode="auto">
          <a:xfrm>
            <a:off x="152400" y="533400"/>
            <a:ext cx="2195513" cy="3336925"/>
          </a:xfrm>
          <a:prstGeom prst="rect">
            <a:avLst/>
          </a:prstGeom>
          <a:noFill/>
          <a:ln w="9525">
            <a:noFill/>
            <a:miter lim="800000"/>
            <a:headEnd/>
            <a:tailEnd/>
          </a:ln>
        </p:spPr>
      </p:pic>
      <p:pic>
        <p:nvPicPr>
          <p:cNvPr id="62470" name="Picture 16" descr="C:\home\walmir\Work_updated\3blades.gif"/>
          <p:cNvPicPr>
            <a:picLocks noChangeAspect="1" noChangeArrowheads="1" noCrop="1"/>
          </p:cNvPicPr>
          <p:nvPr/>
        </p:nvPicPr>
        <p:blipFill>
          <a:blip r:embed="rId4" cstate="print"/>
          <a:srcRect/>
          <a:stretch>
            <a:fillRect/>
          </a:stretch>
        </p:blipFill>
        <p:spPr bwMode="auto">
          <a:xfrm>
            <a:off x="6553200" y="533400"/>
            <a:ext cx="2170113" cy="3311525"/>
          </a:xfrm>
          <a:prstGeom prst="rect">
            <a:avLst/>
          </a:prstGeom>
          <a:noFill/>
          <a:ln w="9525">
            <a:noFill/>
            <a:miter lim="800000"/>
            <a:headEnd/>
            <a:tailEnd/>
          </a:ln>
        </p:spPr>
      </p:pic>
      <p:pic>
        <p:nvPicPr>
          <p:cNvPr id="62471" name="Picture 17" descr="C:\home\walmir\Work_updated\2blades_B.gif"/>
          <p:cNvPicPr>
            <a:picLocks noChangeAspect="1" noChangeArrowheads="1" noCrop="1"/>
          </p:cNvPicPr>
          <p:nvPr/>
        </p:nvPicPr>
        <p:blipFill>
          <a:blip r:embed="rId5" cstate="print"/>
          <a:srcRect/>
          <a:stretch>
            <a:fillRect/>
          </a:stretch>
        </p:blipFill>
        <p:spPr bwMode="auto">
          <a:xfrm>
            <a:off x="3352800" y="4114800"/>
            <a:ext cx="2057400" cy="2057400"/>
          </a:xfrm>
          <a:prstGeom prst="rect">
            <a:avLst/>
          </a:prstGeom>
          <a:noFill/>
          <a:ln w="9525">
            <a:noFill/>
            <a:miter lim="800000"/>
            <a:headEnd/>
            <a:tailEnd/>
          </a:ln>
        </p:spPr>
      </p:pic>
      <p:pic>
        <p:nvPicPr>
          <p:cNvPr id="62472" name="Picture 18" descr="C:\home\walmir\Work_updated\1blade_B.gif"/>
          <p:cNvPicPr>
            <a:picLocks noChangeAspect="1" noChangeArrowheads="1" noCrop="1"/>
          </p:cNvPicPr>
          <p:nvPr/>
        </p:nvPicPr>
        <p:blipFill>
          <a:blip r:embed="rId6" cstate="print"/>
          <a:srcRect/>
          <a:stretch>
            <a:fillRect/>
          </a:stretch>
        </p:blipFill>
        <p:spPr bwMode="auto">
          <a:xfrm>
            <a:off x="152400" y="4419600"/>
            <a:ext cx="2065338" cy="1630363"/>
          </a:xfrm>
          <a:prstGeom prst="rect">
            <a:avLst/>
          </a:prstGeom>
          <a:noFill/>
          <a:ln w="9525">
            <a:noFill/>
            <a:miter lim="800000"/>
            <a:headEnd/>
            <a:tailEnd/>
          </a:ln>
        </p:spPr>
      </p:pic>
      <p:sp>
        <p:nvSpPr>
          <p:cNvPr id="62473" name="Text Box 19"/>
          <p:cNvSpPr txBox="1">
            <a:spLocks noChangeArrowheads="1"/>
          </p:cNvSpPr>
          <p:nvPr/>
        </p:nvSpPr>
        <p:spPr bwMode="auto">
          <a:xfrm>
            <a:off x="5562600" y="4267200"/>
            <a:ext cx="3581400" cy="1187450"/>
          </a:xfrm>
          <a:prstGeom prst="rect">
            <a:avLst/>
          </a:prstGeom>
          <a:noFill/>
          <a:ln w="9525">
            <a:noFill/>
            <a:miter lim="800000"/>
            <a:headEnd/>
            <a:tailEnd/>
          </a:ln>
        </p:spPr>
        <p:txBody>
          <a:bodyPr>
            <a:spAutoFit/>
          </a:bodyPr>
          <a:lstStyle/>
          <a:p>
            <a:pPr>
              <a:spcBef>
                <a:spcPct val="50000"/>
              </a:spcBef>
            </a:pPr>
            <a:r>
              <a:rPr lang="pt-BR"/>
              <a:t>Praticamente todas as turbinas modernas usam 3 hélices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Tipos de torres</a:t>
            </a:r>
          </a:p>
        </p:txBody>
      </p:sp>
      <p:sp>
        <p:nvSpPr>
          <p:cNvPr id="63491"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3492" name="Picture 10"/>
          <p:cNvPicPr>
            <a:picLocks noChangeAspect="1" noChangeArrowheads="1"/>
          </p:cNvPicPr>
          <p:nvPr/>
        </p:nvPicPr>
        <p:blipFill>
          <a:blip r:embed="rId2" cstate="print"/>
          <a:srcRect/>
          <a:stretch>
            <a:fillRect/>
          </a:stretch>
        </p:blipFill>
        <p:spPr bwMode="auto">
          <a:xfrm>
            <a:off x="1295400" y="914400"/>
            <a:ext cx="6380163" cy="5394325"/>
          </a:xfrm>
          <a:prstGeom prst="rect">
            <a:avLst/>
          </a:prstGeom>
          <a:noFill/>
          <a:ln w="9525">
            <a:noFill/>
            <a:miter lim="800000"/>
            <a:headEnd/>
            <a:tailEnd/>
          </a:ln>
        </p:spPr>
      </p:pic>
      <p:sp>
        <p:nvSpPr>
          <p:cNvPr id="63493" name="Text Box 11"/>
          <p:cNvSpPr txBox="1">
            <a:spLocks noChangeArrowheads="1"/>
          </p:cNvSpPr>
          <p:nvPr/>
        </p:nvSpPr>
        <p:spPr bwMode="auto">
          <a:xfrm>
            <a:off x="152400" y="6324600"/>
            <a:ext cx="8458200" cy="457200"/>
          </a:xfrm>
          <a:prstGeom prst="rect">
            <a:avLst/>
          </a:prstGeom>
          <a:noFill/>
          <a:ln w="9525">
            <a:noFill/>
            <a:miter lim="800000"/>
            <a:headEnd/>
            <a:tailEnd/>
          </a:ln>
        </p:spPr>
        <p:txBody>
          <a:bodyPr>
            <a:spAutoFit/>
          </a:bodyPr>
          <a:lstStyle/>
          <a:p>
            <a:pPr>
              <a:spcBef>
                <a:spcPct val="50000"/>
              </a:spcBef>
            </a:pPr>
            <a:r>
              <a:rPr lang="pt-BR" sz="1600"/>
              <a:t>Source: S. Mathew, Wind Energy Fundamentals, Resource Analysis and Economics</a:t>
            </a:r>
            <a:r>
              <a:rPr lang="pt-B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0" y="1588"/>
            <a:ext cx="7772400" cy="457200"/>
          </a:xfrm>
        </p:spPr>
        <p:txBody>
          <a:bodyPr>
            <a:spAutoFit/>
          </a:bodyPr>
          <a:lstStyle/>
          <a:p>
            <a:pPr algn="l">
              <a:spcBef>
                <a:spcPct val="50000"/>
              </a:spcBef>
              <a:defRPr/>
            </a:pPr>
            <a:r>
              <a:rPr lang="pt-BR" sz="2400" b="1" kern="1200" dirty="0">
                <a:solidFill>
                  <a:srgbClr val="339933"/>
                </a:solidFill>
                <a:ea typeface="+mn-ea"/>
                <a:cs typeface="+mn-cs"/>
              </a:rPr>
              <a:t>CH – Tipos de captação/acumulação de água</a:t>
            </a:r>
          </a:p>
        </p:txBody>
      </p:sp>
      <p:pic>
        <p:nvPicPr>
          <p:cNvPr id="11267" name="Picture 5" descr="C:\meira\Desktop\CEMAR\Figuras\Slide1.svg.eps"/>
          <p:cNvPicPr>
            <a:picLocks noChangeAspect="1" noChangeArrowheads="1"/>
          </p:cNvPicPr>
          <p:nvPr/>
        </p:nvPicPr>
        <p:blipFill>
          <a:blip r:embed="rId2" cstate="print"/>
          <a:srcRect/>
          <a:stretch>
            <a:fillRect/>
          </a:stretch>
        </p:blipFill>
        <p:spPr bwMode="auto">
          <a:xfrm>
            <a:off x="1295400" y="503238"/>
            <a:ext cx="6157913" cy="5662612"/>
          </a:xfrm>
          <a:prstGeom prst="rect">
            <a:avLst/>
          </a:prstGeom>
          <a:noFill/>
          <a:ln w="9525">
            <a:noFill/>
            <a:miter lim="800000"/>
            <a:headEnd/>
            <a:tailEnd/>
          </a:ln>
        </p:spPr>
      </p:pic>
      <p:sp>
        <p:nvSpPr>
          <p:cNvPr id="11268" name="Text Box 6"/>
          <p:cNvSpPr txBox="1">
            <a:spLocks noChangeArrowheads="1"/>
          </p:cNvSpPr>
          <p:nvPr/>
        </p:nvSpPr>
        <p:spPr bwMode="auto">
          <a:xfrm>
            <a:off x="76200" y="6324600"/>
            <a:ext cx="8915400" cy="304800"/>
          </a:xfrm>
          <a:prstGeom prst="rect">
            <a:avLst/>
          </a:prstGeom>
          <a:noFill/>
          <a:ln w="9525">
            <a:noFill/>
            <a:miter lim="800000"/>
            <a:headEnd/>
            <a:tailEnd/>
          </a:ln>
        </p:spPr>
        <p:txBody>
          <a:bodyPr>
            <a:spAutoFit/>
          </a:bodyPr>
          <a:lstStyle/>
          <a:p>
            <a:pPr algn="ctr">
              <a:spcBef>
                <a:spcPct val="50000"/>
              </a:spcBef>
            </a:pPr>
            <a:r>
              <a:rPr lang="pt-BR" sz="1400"/>
              <a:t>Canal = Canal de adução		Penstock = Conduto forçado</a:t>
            </a:r>
          </a:p>
        </p:txBody>
      </p:sp>
      <p:sp>
        <p:nvSpPr>
          <p:cNvPr id="11269"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1026"/>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(velocidade fixa/variável)</a:t>
            </a:r>
          </a:p>
        </p:txBody>
      </p:sp>
      <p:sp>
        <p:nvSpPr>
          <p:cNvPr id="64515" name="Line 1027"/>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64516" name="Espaço Reservado para Conteúdo 2"/>
          <p:cNvSpPr>
            <a:spLocks/>
          </p:cNvSpPr>
          <p:nvPr/>
        </p:nvSpPr>
        <p:spPr bwMode="auto">
          <a:xfrm>
            <a:off x="608013" y="1000125"/>
            <a:ext cx="7772400" cy="428625"/>
          </a:xfrm>
          <a:prstGeom prst="rect">
            <a:avLst/>
          </a:prstGeom>
          <a:noFill/>
          <a:ln w="9525">
            <a:noFill/>
            <a:miter lim="800000"/>
            <a:headEnd/>
            <a:tailEnd/>
          </a:ln>
        </p:spPr>
        <p:txBody>
          <a:bodyPr/>
          <a:lstStyle/>
          <a:p>
            <a:pPr marL="411163" indent="-342900">
              <a:lnSpc>
                <a:spcPct val="150000"/>
              </a:lnSpc>
              <a:spcBef>
                <a:spcPct val="20000"/>
              </a:spcBef>
            </a:pPr>
            <a:r>
              <a:rPr lang="pt-BR" sz="1700">
                <a:latin typeface="Arial" pitchFamily="34" charset="0"/>
                <a:cs typeface="Arial" pitchFamily="34" charset="0"/>
              </a:rPr>
              <a:t>	Tipos de turbinas eólicas de médio/grande porte.</a:t>
            </a:r>
          </a:p>
          <a:p>
            <a:pPr marL="411163" indent="-342900">
              <a:lnSpc>
                <a:spcPct val="150000"/>
              </a:lnSpc>
              <a:spcBef>
                <a:spcPct val="20000"/>
              </a:spcBef>
            </a:pPr>
            <a:endParaRPr lang="pt-BR" sz="1700">
              <a:latin typeface="Arial" pitchFamily="34" charset="0"/>
              <a:cs typeface="Arial" pitchFamily="34" charset="0"/>
            </a:endParaRPr>
          </a:p>
          <a:p>
            <a:pPr marL="411163" indent="-342900">
              <a:lnSpc>
                <a:spcPct val="150000"/>
              </a:lnSpc>
              <a:spcBef>
                <a:spcPct val="20000"/>
              </a:spcBef>
            </a:pPr>
            <a:r>
              <a:rPr lang="pt-BR" sz="1700">
                <a:solidFill>
                  <a:srgbClr val="EED940"/>
                </a:solidFill>
                <a:latin typeface="Arial" pitchFamily="34" charset="0"/>
                <a:cs typeface="Arial" pitchFamily="34" charset="0"/>
              </a:rPr>
              <a:t>	</a:t>
            </a:r>
          </a:p>
          <a:p>
            <a:pPr marL="411163" indent="-342900">
              <a:spcBef>
                <a:spcPct val="20000"/>
              </a:spcBef>
            </a:pPr>
            <a:endParaRPr lang="pt-BR" sz="1700">
              <a:solidFill>
                <a:srgbClr val="EED940"/>
              </a:solidFill>
              <a:latin typeface="Arial" pitchFamily="34" charset="0"/>
              <a:cs typeface="Arial" pitchFamily="34" charset="0"/>
            </a:endParaRPr>
          </a:p>
          <a:p>
            <a:pPr marL="411163" indent="-342900">
              <a:spcBef>
                <a:spcPct val="20000"/>
              </a:spcBef>
            </a:pPr>
            <a:endParaRPr lang="pt-BR" sz="1700">
              <a:solidFill>
                <a:srgbClr val="EED940"/>
              </a:solidFill>
              <a:latin typeface="Arial" pitchFamily="34" charset="0"/>
              <a:cs typeface="Arial" pitchFamily="34" charset="0"/>
            </a:endParaRPr>
          </a:p>
          <a:p>
            <a:pPr marL="411163" indent="-342900">
              <a:spcBef>
                <a:spcPct val="20000"/>
              </a:spcBef>
            </a:pPr>
            <a:endParaRPr lang="pt-BR" sz="1700">
              <a:solidFill>
                <a:srgbClr val="EED940"/>
              </a:solidFill>
              <a:latin typeface="Arial" pitchFamily="34" charset="0"/>
              <a:cs typeface="Arial" pitchFamily="34" charset="0"/>
            </a:endParaRPr>
          </a:p>
        </p:txBody>
      </p:sp>
      <p:sp>
        <p:nvSpPr>
          <p:cNvPr id="64517" name="Retângulo 20"/>
          <p:cNvSpPr>
            <a:spLocks noChangeArrowheads="1"/>
          </p:cNvSpPr>
          <p:nvPr/>
        </p:nvSpPr>
        <p:spPr bwMode="auto">
          <a:xfrm>
            <a:off x="3465513" y="1638300"/>
            <a:ext cx="1500187" cy="304800"/>
          </a:xfrm>
          <a:prstGeom prst="rect">
            <a:avLst/>
          </a:prstGeom>
          <a:solidFill>
            <a:schemeClr val="hlink"/>
          </a:solidFill>
          <a:ln w="9525">
            <a:noFill/>
            <a:miter lim="800000"/>
            <a:headEnd/>
            <a:tailEnd/>
          </a:ln>
        </p:spPr>
        <p:txBody>
          <a:bodyPr>
            <a:spAutoFit/>
          </a:bodyPr>
          <a:lstStyle/>
          <a:p>
            <a:pPr algn="ctr"/>
            <a:r>
              <a:rPr lang="pt-BR" sz="1400">
                <a:latin typeface="Arial" pitchFamily="34" charset="0"/>
                <a:cs typeface="Arial" pitchFamily="34" charset="0"/>
              </a:rPr>
              <a:t>Turbinas Eólicas</a:t>
            </a:r>
          </a:p>
        </p:txBody>
      </p:sp>
      <p:sp>
        <p:nvSpPr>
          <p:cNvPr id="64518" name="Retângulo 22"/>
          <p:cNvSpPr>
            <a:spLocks noChangeArrowheads="1"/>
          </p:cNvSpPr>
          <p:nvPr/>
        </p:nvSpPr>
        <p:spPr bwMode="auto">
          <a:xfrm>
            <a:off x="938213" y="1978025"/>
            <a:ext cx="1500187" cy="304800"/>
          </a:xfrm>
          <a:prstGeom prst="rect">
            <a:avLst/>
          </a:prstGeom>
          <a:solidFill>
            <a:schemeClr val="hlink"/>
          </a:solidFill>
          <a:ln w="9525">
            <a:noFill/>
            <a:miter lim="800000"/>
            <a:headEnd/>
            <a:tailEnd/>
          </a:ln>
        </p:spPr>
        <p:txBody>
          <a:bodyPr>
            <a:spAutoFit/>
          </a:bodyPr>
          <a:lstStyle/>
          <a:p>
            <a:pPr algn="ctr"/>
            <a:r>
              <a:rPr lang="pt-BR" sz="1400">
                <a:latin typeface="Arial" pitchFamily="34" charset="0"/>
                <a:cs typeface="Arial" pitchFamily="34" charset="0"/>
              </a:rPr>
              <a:t>Velocidade fixa</a:t>
            </a:r>
          </a:p>
        </p:txBody>
      </p:sp>
      <p:sp>
        <p:nvSpPr>
          <p:cNvPr id="64519" name="Retângulo 28"/>
          <p:cNvSpPr>
            <a:spLocks noChangeArrowheads="1"/>
          </p:cNvSpPr>
          <p:nvPr/>
        </p:nvSpPr>
        <p:spPr bwMode="auto">
          <a:xfrm>
            <a:off x="3459163" y="2820988"/>
            <a:ext cx="1670050" cy="285750"/>
          </a:xfrm>
          <a:prstGeom prst="rect">
            <a:avLst/>
          </a:prstGeom>
          <a:solidFill>
            <a:schemeClr val="hlink"/>
          </a:solidFill>
          <a:ln w="31750">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Caixa multiplicadora</a:t>
            </a:r>
          </a:p>
        </p:txBody>
      </p:sp>
      <p:sp>
        <p:nvSpPr>
          <p:cNvPr id="64520" name="Retângulo 29"/>
          <p:cNvSpPr>
            <a:spLocks noChangeArrowheads="1"/>
          </p:cNvSpPr>
          <p:nvPr/>
        </p:nvSpPr>
        <p:spPr bwMode="auto">
          <a:xfrm>
            <a:off x="6126163" y="2820988"/>
            <a:ext cx="2044700" cy="285750"/>
          </a:xfrm>
          <a:prstGeom prst="rect">
            <a:avLst/>
          </a:prstGeom>
          <a:solidFill>
            <a:schemeClr val="hlink"/>
          </a:solidFill>
          <a:ln w="31750">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Sem caixa multiplicadora</a:t>
            </a:r>
          </a:p>
        </p:txBody>
      </p:sp>
      <p:cxnSp>
        <p:nvCxnSpPr>
          <p:cNvPr id="64521" name="Forma 31"/>
          <p:cNvCxnSpPr>
            <a:cxnSpLocks noChangeShapeType="1"/>
            <a:stCxn id="64517" idx="2"/>
            <a:endCxn id="64555" idx="1"/>
          </p:cNvCxnSpPr>
          <p:nvPr/>
        </p:nvCxnSpPr>
        <p:spPr bwMode="auto">
          <a:xfrm rot="16200000" flipH="1">
            <a:off x="4631532" y="1529556"/>
            <a:ext cx="203200" cy="1036637"/>
          </a:xfrm>
          <a:prstGeom prst="bentConnector2">
            <a:avLst/>
          </a:prstGeom>
          <a:noFill/>
          <a:ln w="19050" algn="ctr">
            <a:solidFill>
              <a:schemeClr val="tx1"/>
            </a:solidFill>
            <a:miter lim="800000"/>
            <a:headEnd/>
            <a:tailEnd type="arrow" w="med" len="med"/>
          </a:ln>
        </p:spPr>
      </p:cxnSp>
      <p:sp>
        <p:nvSpPr>
          <p:cNvPr id="64522" name="Retângulo 42"/>
          <p:cNvSpPr>
            <a:spLocks noChangeArrowheads="1"/>
          </p:cNvSpPr>
          <p:nvPr/>
        </p:nvSpPr>
        <p:spPr bwMode="auto">
          <a:xfrm>
            <a:off x="744538" y="4441825"/>
            <a:ext cx="792162" cy="498475"/>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GI</a:t>
            </a:r>
          </a:p>
          <a:p>
            <a:pPr algn="ctr"/>
            <a:r>
              <a:rPr lang="pt-BR" sz="1400">
                <a:latin typeface="Arial" pitchFamily="34" charset="0"/>
                <a:cs typeface="Arial" pitchFamily="34" charset="0"/>
              </a:rPr>
              <a:t>de gaiola</a:t>
            </a:r>
            <a:endParaRPr lang="pt-BR" sz="1400" i="1">
              <a:latin typeface="Arial" pitchFamily="34" charset="0"/>
              <a:cs typeface="Arial" pitchFamily="34" charset="0"/>
            </a:endParaRPr>
          </a:p>
        </p:txBody>
      </p:sp>
      <p:sp>
        <p:nvSpPr>
          <p:cNvPr id="64523" name="Retângulo 43"/>
          <p:cNvSpPr>
            <a:spLocks noChangeArrowheads="1"/>
          </p:cNvSpPr>
          <p:nvPr/>
        </p:nvSpPr>
        <p:spPr bwMode="auto">
          <a:xfrm>
            <a:off x="1809750" y="4441825"/>
            <a:ext cx="850900" cy="498475"/>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GI</a:t>
            </a:r>
          </a:p>
          <a:p>
            <a:pPr algn="ctr"/>
            <a:r>
              <a:rPr lang="pt-BR" sz="1400">
                <a:latin typeface="Arial" pitchFamily="34" charset="0"/>
                <a:cs typeface="Arial" pitchFamily="34" charset="0"/>
              </a:rPr>
              <a:t>bobinado</a:t>
            </a:r>
            <a:r>
              <a:rPr lang="pt-BR" sz="1400">
                <a:solidFill>
                  <a:srgbClr val="A6A6A6"/>
                </a:solidFill>
                <a:latin typeface="Arial" pitchFamily="34" charset="0"/>
                <a:cs typeface="Arial" pitchFamily="34" charset="0"/>
              </a:rPr>
              <a:t> </a:t>
            </a:r>
            <a:endParaRPr lang="pt-BR" sz="1400" i="1">
              <a:solidFill>
                <a:srgbClr val="A6A6A6"/>
              </a:solidFill>
              <a:latin typeface="Arial" pitchFamily="34" charset="0"/>
              <a:cs typeface="Arial" pitchFamily="34" charset="0"/>
            </a:endParaRPr>
          </a:p>
        </p:txBody>
      </p:sp>
      <p:cxnSp>
        <p:nvCxnSpPr>
          <p:cNvPr id="64524" name="Conector angulado 67"/>
          <p:cNvCxnSpPr>
            <a:cxnSpLocks noChangeShapeType="1"/>
            <a:stCxn id="64523" idx="2"/>
            <a:endCxn id="64553" idx="0"/>
          </p:cNvCxnSpPr>
          <p:nvPr/>
        </p:nvCxnSpPr>
        <p:spPr bwMode="auto">
          <a:xfrm rot="16200000" flipH="1">
            <a:off x="2033588" y="5146675"/>
            <a:ext cx="407987" cy="4763"/>
          </a:xfrm>
          <a:prstGeom prst="bentConnector3">
            <a:avLst>
              <a:gd name="adj1" fmla="val 50000"/>
            </a:avLst>
          </a:prstGeom>
          <a:noFill/>
          <a:ln w="19050" algn="ctr">
            <a:solidFill>
              <a:schemeClr val="tx1"/>
            </a:solidFill>
            <a:miter lim="800000"/>
            <a:headEnd/>
            <a:tailEnd type="arrow" w="med" len="med"/>
          </a:ln>
        </p:spPr>
      </p:cxnSp>
      <p:cxnSp>
        <p:nvCxnSpPr>
          <p:cNvPr id="64525" name="Conector angulado 69"/>
          <p:cNvCxnSpPr>
            <a:cxnSpLocks noChangeShapeType="1"/>
            <a:stCxn id="64555" idx="2"/>
            <a:endCxn id="64519" idx="0"/>
          </p:cNvCxnSpPr>
          <p:nvPr/>
        </p:nvCxnSpPr>
        <p:spPr bwMode="auto">
          <a:xfrm rot="5400000">
            <a:off x="4942681" y="1654970"/>
            <a:ext cx="517525" cy="1814512"/>
          </a:xfrm>
          <a:prstGeom prst="bentConnector3">
            <a:avLst>
              <a:gd name="adj1" fmla="val 50000"/>
            </a:avLst>
          </a:prstGeom>
          <a:noFill/>
          <a:ln w="19050" algn="ctr">
            <a:solidFill>
              <a:schemeClr val="tx1"/>
            </a:solidFill>
            <a:miter lim="800000"/>
            <a:headEnd/>
            <a:tailEnd type="arrow" w="med" len="med"/>
          </a:ln>
        </p:spPr>
      </p:cxnSp>
      <p:cxnSp>
        <p:nvCxnSpPr>
          <p:cNvPr id="64526" name="Conector angulado 71"/>
          <p:cNvCxnSpPr>
            <a:cxnSpLocks noChangeShapeType="1"/>
            <a:stCxn id="64555" idx="2"/>
            <a:endCxn id="64520" idx="0"/>
          </p:cNvCxnSpPr>
          <p:nvPr/>
        </p:nvCxnSpPr>
        <p:spPr bwMode="auto">
          <a:xfrm rot="16200000" flipH="1">
            <a:off x="6369844" y="2042319"/>
            <a:ext cx="517525" cy="1039813"/>
          </a:xfrm>
          <a:prstGeom prst="bentConnector3">
            <a:avLst>
              <a:gd name="adj1" fmla="val 50000"/>
            </a:avLst>
          </a:prstGeom>
          <a:noFill/>
          <a:ln w="19050" algn="ctr">
            <a:solidFill>
              <a:schemeClr val="tx1"/>
            </a:solidFill>
            <a:miter lim="800000"/>
            <a:headEnd/>
            <a:tailEnd type="arrow" w="med" len="med"/>
          </a:ln>
        </p:spPr>
      </p:cxnSp>
      <p:sp>
        <p:nvSpPr>
          <p:cNvPr id="64527" name="Retângulo 72"/>
          <p:cNvSpPr>
            <a:spLocks noChangeArrowheads="1"/>
          </p:cNvSpPr>
          <p:nvPr/>
        </p:nvSpPr>
        <p:spPr bwMode="auto">
          <a:xfrm>
            <a:off x="3303588" y="4452938"/>
            <a:ext cx="801687" cy="498475"/>
          </a:xfrm>
          <a:prstGeom prst="rect">
            <a:avLst/>
          </a:prstGeom>
          <a:solidFill>
            <a:schemeClr val="hlink"/>
          </a:solidFill>
          <a:ln w="31750">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GI</a:t>
            </a:r>
          </a:p>
          <a:p>
            <a:pPr algn="ctr"/>
            <a:r>
              <a:rPr lang="pt-BR" sz="1400">
                <a:latin typeface="Arial" pitchFamily="34" charset="0"/>
                <a:cs typeface="Arial" pitchFamily="34" charset="0"/>
              </a:rPr>
              <a:t>bobinado</a:t>
            </a:r>
            <a:endParaRPr lang="pt-BR" sz="1400" i="1">
              <a:latin typeface="Arial" pitchFamily="34" charset="0"/>
              <a:cs typeface="Arial" pitchFamily="34" charset="0"/>
            </a:endParaRPr>
          </a:p>
        </p:txBody>
      </p:sp>
      <p:sp>
        <p:nvSpPr>
          <p:cNvPr id="64528" name="Retângulo 78"/>
          <p:cNvSpPr>
            <a:spLocks noChangeArrowheads="1"/>
          </p:cNvSpPr>
          <p:nvPr/>
        </p:nvSpPr>
        <p:spPr bwMode="auto">
          <a:xfrm>
            <a:off x="854075" y="2820988"/>
            <a:ext cx="1670050" cy="285750"/>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Caixa multiplicadora</a:t>
            </a:r>
          </a:p>
        </p:txBody>
      </p:sp>
      <p:cxnSp>
        <p:nvCxnSpPr>
          <p:cNvPr id="64529" name="Conector angulado 80"/>
          <p:cNvCxnSpPr>
            <a:cxnSpLocks noChangeShapeType="1"/>
            <a:stCxn id="64518" idx="2"/>
            <a:endCxn id="64528" idx="0"/>
          </p:cNvCxnSpPr>
          <p:nvPr/>
        </p:nvCxnSpPr>
        <p:spPr bwMode="auto">
          <a:xfrm rot="16200000" flipH="1">
            <a:off x="1420813" y="2552700"/>
            <a:ext cx="534988" cy="1587"/>
          </a:xfrm>
          <a:prstGeom prst="bentConnector3">
            <a:avLst>
              <a:gd name="adj1" fmla="val 50000"/>
            </a:avLst>
          </a:prstGeom>
          <a:noFill/>
          <a:ln w="19050" algn="ctr">
            <a:solidFill>
              <a:schemeClr val="tx1"/>
            </a:solidFill>
            <a:miter lim="800000"/>
            <a:headEnd/>
            <a:tailEnd type="arrow" w="med" len="med"/>
          </a:ln>
        </p:spPr>
      </p:cxnSp>
      <p:sp>
        <p:nvSpPr>
          <p:cNvPr id="64530" name="Retângulo 88"/>
          <p:cNvSpPr>
            <a:spLocks noChangeArrowheads="1"/>
          </p:cNvSpPr>
          <p:nvPr/>
        </p:nvSpPr>
        <p:spPr bwMode="auto">
          <a:xfrm>
            <a:off x="5614988" y="4435475"/>
            <a:ext cx="1443037" cy="498475"/>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GS</a:t>
            </a:r>
          </a:p>
          <a:p>
            <a:pPr algn="ctr"/>
            <a:r>
              <a:rPr lang="pt-BR" sz="1400">
                <a:latin typeface="Arial" pitchFamily="34" charset="0"/>
                <a:cs typeface="Arial" pitchFamily="34" charset="0"/>
              </a:rPr>
              <a:t>excitação elétrica</a:t>
            </a:r>
            <a:endParaRPr lang="pt-BR" sz="1400" i="1">
              <a:latin typeface="Arial" pitchFamily="34" charset="0"/>
              <a:cs typeface="Arial" pitchFamily="34" charset="0"/>
            </a:endParaRPr>
          </a:p>
        </p:txBody>
      </p:sp>
      <p:sp>
        <p:nvSpPr>
          <p:cNvPr id="64531" name="Retângulo 90"/>
          <p:cNvSpPr>
            <a:spLocks noChangeArrowheads="1"/>
          </p:cNvSpPr>
          <p:nvPr/>
        </p:nvSpPr>
        <p:spPr bwMode="auto">
          <a:xfrm>
            <a:off x="2822575" y="3502025"/>
            <a:ext cx="1357313" cy="498475"/>
          </a:xfrm>
          <a:prstGeom prst="rect">
            <a:avLst/>
          </a:prstGeom>
          <a:solidFill>
            <a:schemeClr val="hlink"/>
          </a:solidFill>
          <a:ln w="31750">
            <a:noFill/>
            <a:miter lim="800000"/>
            <a:headEnd/>
            <a:tailEnd/>
          </a:ln>
        </p:spPr>
        <p:txBody>
          <a:bodyPr lIns="36000" tIns="36000" rIns="36000" bIns="36000">
            <a:spAutoFit/>
          </a:bodyPr>
          <a:lstStyle/>
          <a:p>
            <a:pPr algn="ctr"/>
            <a:r>
              <a:rPr lang="pt-BR" sz="1400">
                <a:latin typeface="Arial" pitchFamily="34" charset="0"/>
                <a:cs typeface="Arial" pitchFamily="34" charset="0"/>
              </a:rPr>
              <a:t>Conversor</a:t>
            </a:r>
          </a:p>
          <a:p>
            <a:pPr algn="ctr"/>
            <a:r>
              <a:rPr lang="pt-BR" sz="1400">
                <a:latin typeface="Arial" pitchFamily="34" charset="0"/>
                <a:cs typeface="Arial" pitchFamily="34" charset="0"/>
              </a:rPr>
              <a:t>Potência parcial</a:t>
            </a:r>
          </a:p>
        </p:txBody>
      </p:sp>
      <p:sp>
        <p:nvSpPr>
          <p:cNvPr id="64532" name="Retângulo 91"/>
          <p:cNvSpPr>
            <a:spLocks noChangeArrowheads="1"/>
          </p:cNvSpPr>
          <p:nvPr/>
        </p:nvSpPr>
        <p:spPr bwMode="auto">
          <a:xfrm>
            <a:off x="4322763" y="3502025"/>
            <a:ext cx="1471612" cy="498475"/>
          </a:xfrm>
          <a:prstGeom prst="rect">
            <a:avLst/>
          </a:prstGeom>
          <a:solidFill>
            <a:schemeClr val="hlink"/>
          </a:solidFill>
          <a:ln w="9525">
            <a:noFill/>
            <a:miter lim="800000"/>
            <a:headEnd/>
            <a:tailEnd/>
          </a:ln>
        </p:spPr>
        <p:txBody>
          <a:bodyPr lIns="36000" tIns="36000" rIns="36000" bIns="36000">
            <a:spAutoFit/>
          </a:bodyPr>
          <a:lstStyle/>
          <a:p>
            <a:pPr algn="ctr"/>
            <a:r>
              <a:rPr lang="pt-BR" sz="1400">
                <a:latin typeface="Arial" pitchFamily="34" charset="0"/>
                <a:cs typeface="Arial" pitchFamily="34" charset="0"/>
              </a:rPr>
              <a:t>Conversor</a:t>
            </a:r>
          </a:p>
          <a:p>
            <a:pPr algn="ctr"/>
            <a:r>
              <a:rPr lang="pt-BR" sz="1400">
                <a:latin typeface="Arial" pitchFamily="34" charset="0"/>
                <a:cs typeface="Arial" pitchFamily="34" charset="0"/>
              </a:rPr>
              <a:t>Potência nominal</a:t>
            </a:r>
          </a:p>
        </p:txBody>
      </p:sp>
      <p:cxnSp>
        <p:nvCxnSpPr>
          <p:cNvPr id="64533" name="Conector angulado 93"/>
          <p:cNvCxnSpPr>
            <a:cxnSpLocks noChangeShapeType="1"/>
            <a:stCxn id="64519" idx="2"/>
            <a:endCxn id="64531" idx="0"/>
          </p:cNvCxnSpPr>
          <p:nvPr/>
        </p:nvCxnSpPr>
        <p:spPr bwMode="auto">
          <a:xfrm rot="5400000">
            <a:off x="3700463" y="2908300"/>
            <a:ext cx="393700" cy="793750"/>
          </a:xfrm>
          <a:prstGeom prst="bentConnector3">
            <a:avLst>
              <a:gd name="adj1" fmla="val 50000"/>
            </a:avLst>
          </a:prstGeom>
          <a:noFill/>
          <a:ln w="19050" algn="ctr">
            <a:solidFill>
              <a:schemeClr val="tx1"/>
            </a:solidFill>
            <a:miter lim="800000"/>
            <a:headEnd/>
            <a:tailEnd type="arrow" w="med" len="med"/>
          </a:ln>
        </p:spPr>
      </p:cxnSp>
      <p:cxnSp>
        <p:nvCxnSpPr>
          <p:cNvPr id="64534" name="Conector angulado 95"/>
          <p:cNvCxnSpPr>
            <a:cxnSpLocks noChangeShapeType="1"/>
            <a:stCxn id="64519" idx="2"/>
            <a:endCxn id="64532" idx="0"/>
          </p:cNvCxnSpPr>
          <p:nvPr/>
        </p:nvCxnSpPr>
        <p:spPr bwMode="auto">
          <a:xfrm rot="16200000" flipH="1">
            <a:off x="4479132" y="2923381"/>
            <a:ext cx="393700" cy="763587"/>
          </a:xfrm>
          <a:prstGeom prst="bentConnector3">
            <a:avLst>
              <a:gd name="adj1" fmla="val 50000"/>
            </a:avLst>
          </a:prstGeom>
          <a:noFill/>
          <a:ln w="19050" algn="ctr">
            <a:solidFill>
              <a:schemeClr val="tx1"/>
            </a:solidFill>
            <a:miter lim="800000"/>
            <a:headEnd/>
            <a:tailEnd type="arrow" w="med" len="med"/>
          </a:ln>
        </p:spPr>
      </p:cxnSp>
      <p:sp>
        <p:nvSpPr>
          <p:cNvPr id="64535" name="Retângulo 96"/>
          <p:cNvSpPr>
            <a:spLocks noChangeArrowheads="1"/>
          </p:cNvSpPr>
          <p:nvPr/>
        </p:nvSpPr>
        <p:spPr bwMode="auto">
          <a:xfrm>
            <a:off x="1050925" y="3502025"/>
            <a:ext cx="1265238" cy="285750"/>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Sem conversor</a:t>
            </a:r>
          </a:p>
        </p:txBody>
      </p:sp>
      <p:sp>
        <p:nvSpPr>
          <p:cNvPr id="64536" name="Retângulo 97"/>
          <p:cNvSpPr>
            <a:spLocks noChangeArrowheads="1"/>
          </p:cNvSpPr>
          <p:nvPr/>
        </p:nvSpPr>
        <p:spPr bwMode="auto">
          <a:xfrm>
            <a:off x="6419850" y="3502025"/>
            <a:ext cx="1465263" cy="498475"/>
          </a:xfrm>
          <a:prstGeom prst="rect">
            <a:avLst/>
          </a:prstGeom>
          <a:solidFill>
            <a:schemeClr val="hlink"/>
          </a:solidFill>
          <a:ln w="31750">
            <a:noFill/>
            <a:miter lim="800000"/>
            <a:headEnd/>
            <a:tailEnd/>
          </a:ln>
        </p:spPr>
        <p:txBody>
          <a:bodyPr lIns="36000" tIns="36000" rIns="36000" bIns="36000">
            <a:spAutoFit/>
          </a:bodyPr>
          <a:lstStyle/>
          <a:p>
            <a:pPr algn="ctr"/>
            <a:r>
              <a:rPr lang="pt-BR" sz="1400">
                <a:latin typeface="Arial" pitchFamily="34" charset="0"/>
                <a:cs typeface="Arial" pitchFamily="34" charset="0"/>
              </a:rPr>
              <a:t>Conversor</a:t>
            </a:r>
          </a:p>
          <a:p>
            <a:pPr algn="ctr"/>
            <a:r>
              <a:rPr lang="pt-BR" sz="1400">
                <a:latin typeface="Arial" pitchFamily="34" charset="0"/>
                <a:cs typeface="Arial" pitchFamily="34" charset="0"/>
              </a:rPr>
              <a:t>Potência nominal</a:t>
            </a:r>
          </a:p>
        </p:txBody>
      </p:sp>
      <p:sp>
        <p:nvSpPr>
          <p:cNvPr id="64537" name="Retângulo 98"/>
          <p:cNvSpPr>
            <a:spLocks noChangeArrowheads="1"/>
          </p:cNvSpPr>
          <p:nvPr/>
        </p:nvSpPr>
        <p:spPr bwMode="auto">
          <a:xfrm>
            <a:off x="7251700" y="4441825"/>
            <a:ext cx="1285875" cy="498475"/>
          </a:xfrm>
          <a:prstGeom prst="rect">
            <a:avLst/>
          </a:prstGeom>
          <a:solidFill>
            <a:schemeClr val="hlink"/>
          </a:solidFill>
          <a:ln w="31750">
            <a:noFill/>
            <a:miter lim="800000"/>
            <a:headEnd/>
            <a:tailEnd/>
          </a:ln>
        </p:spPr>
        <p:txBody>
          <a:bodyPr lIns="36000" tIns="36000" rIns="36000" bIns="36000">
            <a:spAutoFit/>
          </a:bodyPr>
          <a:lstStyle/>
          <a:p>
            <a:pPr algn="ctr"/>
            <a:r>
              <a:rPr lang="pt-BR" sz="1400">
                <a:latin typeface="Arial" pitchFamily="34" charset="0"/>
                <a:cs typeface="Arial" pitchFamily="34" charset="0"/>
              </a:rPr>
              <a:t>GS</a:t>
            </a:r>
          </a:p>
          <a:p>
            <a:pPr algn="ctr"/>
            <a:r>
              <a:rPr lang="pt-BR" sz="1400">
                <a:latin typeface="Arial" pitchFamily="34" charset="0"/>
                <a:cs typeface="Arial" pitchFamily="34" charset="0"/>
              </a:rPr>
              <a:t>Excitação Ímãs</a:t>
            </a:r>
            <a:r>
              <a:rPr lang="pt-BR" sz="1400">
                <a:solidFill>
                  <a:schemeClr val="bg1"/>
                </a:solidFill>
                <a:latin typeface="Arial" pitchFamily="34" charset="0"/>
                <a:cs typeface="Arial" pitchFamily="34" charset="0"/>
              </a:rPr>
              <a:t> </a:t>
            </a:r>
            <a:endParaRPr lang="pt-BR" sz="1400" i="1">
              <a:solidFill>
                <a:schemeClr val="bg1"/>
              </a:solidFill>
              <a:latin typeface="Arial" pitchFamily="34" charset="0"/>
              <a:cs typeface="Arial" pitchFamily="34" charset="0"/>
            </a:endParaRPr>
          </a:p>
        </p:txBody>
      </p:sp>
      <p:sp>
        <p:nvSpPr>
          <p:cNvPr id="64538" name="Retângulo 99"/>
          <p:cNvSpPr>
            <a:spLocks noChangeArrowheads="1"/>
          </p:cNvSpPr>
          <p:nvPr/>
        </p:nvSpPr>
        <p:spPr bwMode="auto">
          <a:xfrm>
            <a:off x="4476750" y="4435475"/>
            <a:ext cx="792163" cy="498475"/>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GI</a:t>
            </a:r>
          </a:p>
          <a:p>
            <a:pPr algn="ctr"/>
            <a:r>
              <a:rPr lang="pt-BR" sz="1400">
                <a:latin typeface="Arial" pitchFamily="34" charset="0"/>
                <a:cs typeface="Arial" pitchFamily="34" charset="0"/>
              </a:rPr>
              <a:t>de gaiola</a:t>
            </a:r>
            <a:endParaRPr lang="pt-BR" sz="1400" i="1">
              <a:latin typeface="Arial" pitchFamily="34" charset="0"/>
              <a:cs typeface="Arial" pitchFamily="34" charset="0"/>
            </a:endParaRPr>
          </a:p>
        </p:txBody>
      </p:sp>
      <p:cxnSp>
        <p:nvCxnSpPr>
          <p:cNvPr id="64539" name="Conector angulado 101"/>
          <p:cNvCxnSpPr>
            <a:cxnSpLocks noChangeShapeType="1"/>
            <a:stCxn id="64528" idx="2"/>
            <a:endCxn id="64535" idx="0"/>
          </p:cNvCxnSpPr>
          <p:nvPr/>
        </p:nvCxnSpPr>
        <p:spPr bwMode="auto">
          <a:xfrm rot="5400000">
            <a:off x="1489869" y="3302794"/>
            <a:ext cx="393700" cy="4762"/>
          </a:xfrm>
          <a:prstGeom prst="bentConnector3">
            <a:avLst>
              <a:gd name="adj1" fmla="val 50000"/>
            </a:avLst>
          </a:prstGeom>
          <a:noFill/>
          <a:ln w="19050" algn="ctr">
            <a:solidFill>
              <a:schemeClr val="tx1"/>
            </a:solidFill>
            <a:miter lim="800000"/>
            <a:headEnd/>
            <a:tailEnd type="arrow" w="med" len="med"/>
          </a:ln>
        </p:spPr>
      </p:cxnSp>
      <p:cxnSp>
        <p:nvCxnSpPr>
          <p:cNvPr id="64540" name="Conector angulado 103"/>
          <p:cNvCxnSpPr>
            <a:cxnSpLocks noChangeShapeType="1"/>
            <a:stCxn id="64535" idx="2"/>
            <a:endCxn id="64522" idx="0"/>
          </p:cNvCxnSpPr>
          <p:nvPr/>
        </p:nvCxnSpPr>
        <p:spPr bwMode="auto">
          <a:xfrm rot="5400000">
            <a:off x="1086645" y="3844131"/>
            <a:ext cx="652462" cy="542925"/>
          </a:xfrm>
          <a:prstGeom prst="bentConnector3">
            <a:avLst>
              <a:gd name="adj1" fmla="val 50000"/>
            </a:avLst>
          </a:prstGeom>
          <a:noFill/>
          <a:ln w="19050" algn="ctr">
            <a:solidFill>
              <a:schemeClr val="tx1"/>
            </a:solidFill>
            <a:miter lim="800000"/>
            <a:headEnd/>
            <a:tailEnd type="arrow" w="med" len="med"/>
          </a:ln>
        </p:spPr>
      </p:cxnSp>
      <p:cxnSp>
        <p:nvCxnSpPr>
          <p:cNvPr id="64541" name="Conector angulado 105"/>
          <p:cNvCxnSpPr>
            <a:cxnSpLocks noChangeShapeType="1"/>
            <a:stCxn id="64535" idx="2"/>
            <a:endCxn id="64523" idx="0"/>
          </p:cNvCxnSpPr>
          <p:nvPr/>
        </p:nvCxnSpPr>
        <p:spPr bwMode="auto">
          <a:xfrm rot="16200000" flipH="1">
            <a:off x="1633538" y="3840163"/>
            <a:ext cx="652462" cy="550862"/>
          </a:xfrm>
          <a:prstGeom prst="bentConnector3">
            <a:avLst>
              <a:gd name="adj1" fmla="val 50000"/>
            </a:avLst>
          </a:prstGeom>
          <a:noFill/>
          <a:ln w="19050" algn="ctr">
            <a:solidFill>
              <a:schemeClr val="tx1"/>
            </a:solidFill>
            <a:miter lim="800000"/>
            <a:headEnd/>
            <a:tailEnd type="arrow" w="med" len="med"/>
          </a:ln>
        </p:spPr>
      </p:cxnSp>
      <p:cxnSp>
        <p:nvCxnSpPr>
          <p:cNvPr id="64542" name="Conector angulado 107"/>
          <p:cNvCxnSpPr>
            <a:cxnSpLocks noChangeShapeType="1"/>
            <a:stCxn id="64531" idx="2"/>
            <a:endCxn id="64527" idx="0"/>
          </p:cNvCxnSpPr>
          <p:nvPr/>
        </p:nvCxnSpPr>
        <p:spPr bwMode="auto">
          <a:xfrm rot="16200000" flipH="1">
            <a:off x="3378200" y="4127501"/>
            <a:ext cx="447675" cy="203200"/>
          </a:xfrm>
          <a:prstGeom prst="bentConnector3">
            <a:avLst>
              <a:gd name="adj1" fmla="val 50000"/>
            </a:avLst>
          </a:prstGeom>
          <a:noFill/>
          <a:ln w="19050" algn="ctr">
            <a:solidFill>
              <a:schemeClr val="tx1"/>
            </a:solidFill>
            <a:miter lim="800000"/>
            <a:headEnd/>
            <a:tailEnd type="arrow" w="med" len="med"/>
          </a:ln>
        </p:spPr>
      </p:cxnSp>
      <p:cxnSp>
        <p:nvCxnSpPr>
          <p:cNvPr id="64543" name="Conector angulado 109"/>
          <p:cNvCxnSpPr>
            <a:cxnSpLocks noChangeShapeType="1"/>
            <a:stCxn id="64532" idx="2"/>
            <a:endCxn id="64538" idx="0"/>
          </p:cNvCxnSpPr>
          <p:nvPr/>
        </p:nvCxnSpPr>
        <p:spPr bwMode="auto">
          <a:xfrm rot="5400000">
            <a:off x="4749801" y="4127500"/>
            <a:ext cx="430212" cy="185737"/>
          </a:xfrm>
          <a:prstGeom prst="bentConnector3">
            <a:avLst>
              <a:gd name="adj1" fmla="val 50000"/>
            </a:avLst>
          </a:prstGeom>
          <a:noFill/>
          <a:ln w="19050" algn="ctr">
            <a:solidFill>
              <a:schemeClr val="tx1"/>
            </a:solidFill>
            <a:miter lim="800000"/>
            <a:headEnd/>
            <a:tailEnd type="arrow" w="med" len="med"/>
          </a:ln>
        </p:spPr>
      </p:cxnSp>
      <p:cxnSp>
        <p:nvCxnSpPr>
          <p:cNvPr id="64544" name="Conector angulado 111"/>
          <p:cNvCxnSpPr>
            <a:cxnSpLocks noChangeShapeType="1"/>
            <a:stCxn id="64520" idx="2"/>
            <a:endCxn id="64536" idx="0"/>
          </p:cNvCxnSpPr>
          <p:nvPr/>
        </p:nvCxnSpPr>
        <p:spPr bwMode="auto">
          <a:xfrm rot="16200000" flipH="1">
            <a:off x="6954044" y="3302794"/>
            <a:ext cx="393700" cy="4762"/>
          </a:xfrm>
          <a:prstGeom prst="bentConnector3">
            <a:avLst>
              <a:gd name="adj1" fmla="val 50000"/>
            </a:avLst>
          </a:prstGeom>
          <a:noFill/>
          <a:ln w="19050" algn="ctr">
            <a:solidFill>
              <a:schemeClr val="tx1"/>
            </a:solidFill>
            <a:miter lim="800000"/>
            <a:headEnd/>
            <a:tailEnd type="arrow" w="med" len="med"/>
          </a:ln>
        </p:spPr>
      </p:cxnSp>
      <p:sp>
        <p:nvSpPr>
          <p:cNvPr id="64545" name="Retângulo 117"/>
          <p:cNvSpPr>
            <a:spLocks noChangeArrowheads="1"/>
          </p:cNvSpPr>
          <p:nvPr/>
        </p:nvSpPr>
        <p:spPr bwMode="auto">
          <a:xfrm>
            <a:off x="5180013" y="5495925"/>
            <a:ext cx="928687" cy="285750"/>
          </a:xfrm>
          <a:prstGeom prst="rect">
            <a:avLst/>
          </a:prstGeom>
          <a:solidFill>
            <a:schemeClr val="hlink"/>
          </a:solidFill>
          <a:ln w="9525">
            <a:noFill/>
            <a:miter lim="800000"/>
            <a:headEnd/>
            <a:tailEnd/>
          </a:ln>
        </p:spPr>
        <p:txBody>
          <a:bodyPr lIns="36000" tIns="36000" rIns="36000" bIns="36000">
            <a:spAutoFit/>
          </a:bodyPr>
          <a:lstStyle/>
          <a:p>
            <a:pPr algn="ctr"/>
            <a:r>
              <a:rPr lang="pt-BR" sz="1400">
                <a:latin typeface="Arial" pitchFamily="34" charset="0"/>
                <a:cs typeface="Arial" pitchFamily="34" charset="0"/>
              </a:rPr>
              <a:t>Fluxo axial</a:t>
            </a:r>
            <a:endParaRPr lang="pt-BR" sz="1400" i="1">
              <a:latin typeface="Arial" pitchFamily="34" charset="0"/>
              <a:cs typeface="Arial" pitchFamily="34" charset="0"/>
            </a:endParaRPr>
          </a:p>
        </p:txBody>
      </p:sp>
      <p:sp>
        <p:nvSpPr>
          <p:cNvPr id="64546" name="Retângulo 118"/>
          <p:cNvSpPr>
            <a:spLocks noChangeArrowheads="1"/>
          </p:cNvSpPr>
          <p:nvPr/>
        </p:nvSpPr>
        <p:spPr bwMode="auto">
          <a:xfrm>
            <a:off x="6251575" y="5495925"/>
            <a:ext cx="1000125" cy="285750"/>
          </a:xfrm>
          <a:prstGeom prst="rect">
            <a:avLst/>
          </a:prstGeom>
          <a:solidFill>
            <a:schemeClr val="hlink"/>
          </a:solidFill>
          <a:ln w="31750">
            <a:noFill/>
            <a:miter lim="800000"/>
            <a:headEnd/>
            <a:tailEnd/>
          </a:ln>
        </p:spPr>
        <p:txBody>
          <a:bodyPr lIns="36000" tIns="36000" rIns="36000" bIns="36000">
            <a:spAutoFit/>
          </a:bodyPr>
          <a:lstStyle/>
          <a:p>
            <a:pPr algn="ctr"/>
            <a:r>
              <a:rPr lang="pt-BR" sz="1400">
                <a:latin typeface="Arial" pitchFamily="34" charset="0"/>
                <a:cs typeface="Arial" pitchFamily="34" charset="0"/>
              </a:rPr>
              <a:t>Fluxo radial</a:t>
            </a:r>
            <a:endParaRPr lang="pt-BR" sz="1400" i="1">
              <a:latin typeface="Arial" pitchFamily="34" charset="0"/>
              <a:cs typeface="Arial" pitchFamily="34" charset="0"/>
            </a:endParaRPr>
          </a:p>
        </p:txBody>
      </p:sp>
      <p:sp>
        <p:nvSpPr>
          <p:cNvPr id="64547" name="Retângulo 119"/>
          <p:cNvSpPr>
            <a:spLocks noChangeArrowheads="1"/>
          </p:cNvSpPr>
          <p:nvPr/>
        </p:nvSpPr>
        <p:spPr bwMode="auto">
          <a:xfrm>
            <a:off x="7426325" y="5492750"/>
            <a:ext cx="939800" cy="498475"/>
          </a:xfrm>
          <a:prstGeom prst="rect">
            <a:avLst/>
          </a:prstGeom>
          <a:solidFill>
            <a:schemeClr val="hlink"/>
          </a:solidFill>
          <a:ln w="31750">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Fluxo </a:t>
            </a:r>
          </a:p>
          <a:p>
            <a:pPr algn="ctr"/>
            <a:r>
              <a:rPr lang="pt-BR" sz="1400">
                <a:latin typeface="Arial" pitchFamily="34" charset="0"/>
                <a:cs typeface="Arial" pitchFamily="34" charset="0"/>
              </a:rPr>
              <a:t>transversal</a:t>
            </a:r>
            <a:endParaRPr lang="pt-BR" sz="1400" i="1">
              <a:latin typeface="Arial" pitchFamily="34" charset="0"/>
              <a:cs typeface="Arial" pitchFamily="34" charset="0"/>
            </a:endParaRPr>
          </a:p>
        </p:txBody>
      </p:sp>
      <p:cxnSp>
        <p:nvCxnSpPr>
          <p:cNvPr id="64548" name="Conector angulado 121"/>
          <p:cNvCxnSpPr>
            <a:cxnSpLocks noChangeShapeType="1"/>
            <a:stCxn id="64537" idx="2"/>
            <a:endCxn id="64547" idx="0"/>
          </p:cNvCxnSpPr>
          <p:nvPr/>
        </p:nvCxnSpPr>
        <p:spPr bwMode="auto">
          <a:xfrm rot="16200000" flipH="1">
            <a:off x="7622382" y="5217319"/>
            <a:ext cx="547687" cy="3175"/>
          </a:xfrm>
          <a:prstGeom prst="bentConnector3">
            <a:avLst>
              <a:gd name="adj1" fmla="val 50000"/>
            </a:avLst>
          </a:prstGeom>
          <a:noFill/>
          <a:ln w="19050" algn="ctr">
            <a:solidFill>
              <a:schemeClr val="tx1"/>
            </a:solidFill>
            <a:miter lim="800000"/>
            <a:headEnd/>
            <a:tailEnd type="arrow" w="med" len="med"/>
          </a:ln>
        </p:spPr>
      </p:cxnSp>
      <p:cxnSp>
        <p:nvCxnSpPr>
          <p:cNvPr id="64549" name="Conector angulado 123"/>
          <p:cNvCxnSpPr>
            <a:cxnSpLocks noChangeShapeType="1"/>
            <a:stCxn id="64537" idx="2"/>
            <a:endCxn id="64546" idx="0"/>
          </p:cNvCxnSpPr>
          <p:nvPr/>
        </p:nvCxnSpPr>
        <p:spPr bwMode="auto">
          <a:xfrm rot="5400000">
            <a:off x="7047707" y="4648994"/>
            <a:ext cx="550862" cy="1143000"/>
          </a:xfrm>
          <a:prstGeom prst="bentConnector3">
            <a:avLst>
              <a:gd name="adj1" fmla="val 50000"/>
            </a:avLst>
          </a:prstGeom>
          <a:noFill/>
          <a:ln w="19050" algn="ctr">
            <a:solidFill>
              <a:schemeClr val="tx1"/>
            </a:solidFill>
            <a:miter lim="800000"/>
            <a:headEnd/>
            <a:tailEnd type="arrow" w="med" len="med"/>
          </a:ln>
        </p:spPr>
      </p:cxnSp>
      <p:cxnSp>
        <p:nvCxnSpPr>
          <p:cNvPr id="64550" name="Conector angulado 125"/>
          <p:cNvCxnSpPr>
            <a:cxnSpLocks noChangeShapeType="1"/>
            <a:stCxn id="64537" idx="2"/>
            <a:endCxn id="64545" idx="0"/>
          </p:cNvCxnSpPr>
          <p:nvPr/>
        </p:nvCxnSpPr>
        <p:spPr bwMode="auto">
          <a:xfrm rot="5400000">
            <a:off x="6494463" y="4095750"/>
            <a:ext cx="550862" cy="2249488"/>
          </a:xfrm>
          <a:prstGeom prst="bentConnector3">
            <a:avLst>
              <a:gd name="adj1" fmla="val 50000"/>
            </a:avLst>
          </a:prstGeom>
          <a:noFill/>
          <a:ln w="19050" algn="ctr">
            <a:solidFill>
              <a:schemeClr val="tx1"/>
            </a:solidFill>
            <a:miter lim="800000"/>
            <a:headEnd/>
            <a:tailEnd type="arrow" w="med" len="med"/>
          </a:ln>
        </p:spPr>
      </p:cxnSp>
      <p:cxnSp>
        <p:nvCxnSpPr>
          <p:cNvPr id="64551" name="Conector angulado 128"/>
          <p:cNvCxnSpPr>
            <a:cxnSpLocks noChangeShapeType="1"/>
            <a:stCxn id="64536" idx="2"/>
            <a:endCxn id="64537" idx="0"/>
          </p:cNvCxnSpPr>
          <p:nvPr/>
        </p:nvCxnSpPr>
        <p:spPr bwMode="auto">
          <a:xfrm rot="16200000" flipH="1">
            <a:off x="7305676" y="3852862"/>
            <a:ext cx="436562" cy="741363"/>
          </a:xfrm>
          <a:prstGeom prst="bentConnector3">
            <a:avLst>
              <a:gd name="adj1" fmla="val 50000"/>
            </a:avLst>
          </a:prstGeom>
          <a:noFill/>
          <a:ln w="19050" algn="ctr">
            <a:solidFill>
              <a:schemeClr val="tx1"/>
            </a:solidFill>
            <a:miter lim="800000"/>
            <a:headEnd/>
            <a:tailEnd type="arrow" w="med" len="med"/>
          </a:ln>
        </p:spPr>
      </p:cxnSp>
      <p:cxnSp>
        <p:nvCxnSpPr>
          <p:cNvPr id="64552" name="Conector angulado 132"/>
          <p:cNvCxnSpPr>
            <a:cxnSpLocks noChangeShapeType="1"/>
            <a:stCxn id="64536" idx="2"/>
            <a:endCxn id="64530" idx="0"/>
          </p:cNvCxnSpPr>
          <p:nvPr/>
        </p:nvCxnSpPr>
        <p:spPr bwMode="auto">
          <a:xfrm rot="5400000">
            <a:off x="6527800" y="3810000"/>
            <a:ext cx="434975" cy="815975"/>
          </a:xfrm>
          <a:prstGeom prst="bentConnector3">
            <a:avLst>
              <a:gd name="adj1" fmla="val 50000"/>
            </a:avLst>
          </a:prstGeom>
          <a:noFill/>
          <a:ln w="19050" algn="ctr">
            <a:solidFill>
              <a:schemeClr val="tx1"/>
            </a:solidFill>
            <a:miter lim="800000"/>
            <a:headEnd/>
            <a:tailEnd type="arrow" w="med" len="med"/>
          </a:ln>
        </p:spPr>
      </p:cxnSp>
      <p:sp>
        <p:nvSpPr>
          <p:cNvPr id="64553" name="Retângulo 44"/>
          <p:cNvSpPr>
            <a:spLocks noChangeArrowheads="1"/>
          </p:cNvSpPr>
          <p:nvPr/>
        </p:nvSpPr>
        <p:spPr bwMode="auto">
          <a:xfrm>
            <a:off x="1720850" y="5353050"/>
            <a:ext cx="1038225" cy="711200"/>
          </a:xfrm>
          <a:prstGeom prst="rect">
            <a:avLst/>
          </a:prstGeom>
          <a:solidFill>
            <a:schemeClr val="hlink"/>
          </a:solidFill>
          <a:ln w="9525">
            <a:noFill/>
            <a:miter lim="800000"/>
            <a:headEnd/>
            <a:tailEnd/>
          </a:ln>
        </p:spPr>
        <p:txBody>
          <a:bodyPr wrap="none" lIns="36000" tIns="36000" rIns="36000" bIns="36000">
            <a:spAutoFit/>
          </a:bodyPr>
          <a:lstStyle/>
          <a:p>
            <a:pPr algn="ctr"/>
            <a:r>
              <a:rPr lang="pt-BR" sz="1400">
                <a:latin typeface="Arial" pitchFamily="34" charset="0"/>
                <a:cs typeface="Arial" pitchFamily="34" charset="0"/>
              </a:rPr>
              <a:t>Controle da </a:t>
            </a:r>
          </a:p>
          <a:p>
            <a:pPr algn="ctr"/>
            <a:r>
              <a:rPr lang="pt-BR" sz="1400">
                <a:latin typeface="Arial" pitchFamily="34" charset="0"/>
                <a:cs typeface="Arial" pitchFamily="34" charset="0"/>
              </a:rPr>
              <a:t>resistência </a:t>
            </a:r>
          </a:p>
          <a:p>
            <a:pPr algn="ctr"/>
            <a:r>
              <a:rPr lang="pt-BR" sz="1400">
                <a:latin typeface="Arial" pitchFamily="34" charset="0"/>
                <a:cs typeface="Arial" pitchFamily="34" charset="0"/>
              </a:rPr>
              <a:t>do rotor</a:t>
            </a:r>
            <a:endParaRPr lang="pt-BR" sz="1400" i="1">
              <a:latin typeface="Arial" pitchFamily="34" charset="0"/>
              <a:cs typeface="Arial" pitchFamily="34" charset="0"/>
            </a:endParaRPr>
          </a:p>
        </p:txBody>
      </p:sp>
      <p:cxnSp>
        <p:nvCxnSpPr>
          <p:cNvPr id="64554" name="Forma 54"/>
          <p:cNvCxnSpPr>
            <a:cxnSpLocks noChangeShapeType="1"/>
          </p:cNvCxnSpPr>
          <p:nvPr/>
        </p:nvCxnSpPr>
        <p:spPr bwMode="auto">
          <a:xfrm rot="10800000" flipV="1">
            <a:off x="2438400" y="2149475"/>
            <a:ext cx="1778000" cy="0"/>
          </a:xfrm>
          <a:prstGeom prst="bentConnector3">
            <a:avLst>
              <a:gd name="adj1" fmla="val 50000"/>
            </a:avLst>
          </a:prstGeom>
          <a:noFill/>
          <a:ln w="19050" algn="ctr">
            <a:solidFill>
              <a:schemeClr val="tx1"/>
            </a:solidFill>
            <a:miter lim="800000"/>
            <a:headEnd/>
            <a:tailEnd type="arrow" w="med" len="med"/>
          </a:ln>
        </p:spPr>
      </p:cxnSp>
      <p:sp>
        <p:nvSpPr>
          <p:cNvPr id="64555" name="Retângulo 23"/>
          <p:cNvSpPr>
            <a:spLocks noChangeArrowheads="1"/>
          </p:cNvSpPr>
          <p:nvPr/>
        </p:nvSpPr>
        <p:spPr bwMode="auto">
          <a:xfrm>
            <a:off x="5251450" y="1995488"/>
            <a:ext cx="1714500" cy="517525"/>
          </a:xfrm>
          <a:prstGeom prst="rect">
            <a:avLst/>
          </a:prstGeom>
          <a:solidFill>
            <a:schemeClr val="hlink"/>
          </a:solidFill>
          <a:ln w="9525">
            <a:noFill/>
            <a:miter lim="800000"/>
            <a:headEnd/>
            <a:tailEnd/>
          </a:ln>
        </p:spPr>
        <p:txBody>
          <a:bodyPr>
            <a:spAutoFit/>
          </a:bodyPr>
          <a:lstStyle/>
          <a:p>
            <a:pPr algn="ctr"/>
            <a:r>
              <a:rPr lang="pt-BR" sz="1400">
                <a:latin typeface="Arial" pitchFamily="34" charset="0"/>
                <a:cs typeface="Arial" pitchFamily="34" charset="0"/>
              </a:rPr>
              <a:t>Velocidade variável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Classificação (velocidade fixa/variável)</a:t>
            </a:r>
          </a:p>
        </p:txBody>
      </p:sp>
      <p:sp>
        <p:nvSpPr>
          <p:cNvPr id="65539"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65540" name="Picture 9" descr="C:\Walmir\Work\DISCIPLINAS\DG_POS\AULAS\AULA8\FIGURAS\tecnologias2.tif"/>
          <p:cNvPicPr>
            <a:picLocks noChangeAspect="1" noChangeArrowheads="1"/>
          </p:cNvPicPr>
          <p:nvPr/>
        </p:nvPicPr>
        <p:blipFill>
          <a:blip r:embed="rId2" cstate="print"/>
          <a:srcRect/>
          <a:stretch>
            <a:fillRect/>
          </a:stretch>
        </p:blipFill>
        <p:spPr bwMode="auto">
          <a:xfrm>
            <a:off x="47625" y="1066800"/>
            <a:ext cx="8867775" cy="4605338"/>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Controle mecânico de potência</a:t>
            </a:r>
          </a:p>
        </p:txBody>
      </p:sp>
      <p:sp>
        <p:nvSpPr>
          <p:cNvPr id="6148" name="Line 3"/>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6149" name="Text Box 5"/>
          <p:cNvSpPr txBox="1">
            <a:spLocks noChangeArrowheads="1"/>
          </p:cNvSpPr>
          <p:nvPr/>
        </p:nvSpPr>
        <p:spPr bwMode="auto">
          <a:xfrm>
            <a:off x="304800" y="762000"/>
            <a:ext cx="8153400" cy="457200"/>
          </a:xfrm>
          <a:prstGeom prst="rect">
            <a:avLst/>
          </a:prstGeom>
          <a:noFill/>
          <a:ln w="9525">
            <a:noFill/>
            <a:miter lim="800000"/>
            <a:headEnd/>
            <a:tailEnd/>
          </a:ln>
        </p:spPr>
        <p:txBody>
          <a:bodyPr>
            <a:spAutoFit/>
          </a:bodyPr>
          <a:lstStyle/>
          <a:p>
            <a:pPr>
              <a:spcBef>
                <a:spcPct val="50000"/>
              </a:spcBef>
            </a:pPr>
            <a:r>
              <a:rPr lang="pt-BR" b="1">
                <a:cs typeface="Times New Roman" pitchFamily="18" charset="0"/>
              </a:rPr>
              <a:t>Modelo aerodinâmico da turbina eólica</a:t>
            </a:r>
            <a:r>
              <a:rPr lang="pt-BR" b="1"/>
              <a:t> </a:t>
            </a:r>
          </a:p>
        </p:txBody>
      </p:sp>
      <p:sp>
        <p:nvSpPr>
          <p:cNvPr id="6150" name="Text Box 7"/>
          <p:cNvSpPr txBox="1">
            <a:spLocks noChangeArrowheads="1"/>
          </p:cNvSpPr>
          <p:nvPr/>
        </p:nvSpPr>
        <p:spPr bwMode="auto">
          <a:xfrm>
            <a:off x="533400" y="1981200"/>
            <a:ext cx="8229600" cy="3925888"/>
          </a:xfrm>
          <a:prstGeom prst="rect">
            <a:avLst/>
          </a:prstGeom>
          <a:solidFill>
            <a:srgbClr val="FFFFFF"/>
          </a:solidFill>
          <a:ln w="9525">
            <a:noFill/>
            <a:miter lim="800000"/>
            <a:headEnd/>
            <a:tailEnd/>
          </a:ln>
        </p:spPr>
        <p:txBody>
          <a:bodyPr>
            <a:spAutoFit/>
          </a:bodyPr>
          <a:lstStyle/>
          <a:p>
            <a:pPr algn="just">
              <a:spcBef>
                <a:spcPct val="50000"/>
              </a:spcBef>
            </a:pPr>
            <a:r>
              <a:rPr lang="pt-BR">
                <a:solidFill>
                  <a:srgbClr val="000000"/>
                </a:solidFill>
                <a:cs typeface="Times New Roman" pitchFamily="18" charset="0"/>
              </a:rPr>
              <a:t> </a:t>
            </a:r>
          </a:p>
          <a:p>
            <a:pPr algn="just">
              <a:spcBef>
                <a:spcPct val="50000"/>
              </a:spcBef>
            </a:pPr>
            <a:r>
              <a:rPr lang="pt-BR">
                <a:solidFill>
                  <a:srgbClr val="000000"/>
                </a:solidFill>
                <a:cs typeface="Times New Roman" pitchFamily="18" charset="0"/>
              </a:rPr>
              <a:t>	 	</a:t>
            </a:r>
          </a:p>
          <a:p>
            <a:pPr>
              <a:lnSpc>
                <a:spcPct val="50000"/>
              </a:lnSpc>
              <a:spcBef>
                <a:spcPct val="50000"/>
              </a:spcBef>
            </a:pPr>
            <a:r>
              <a:rPr lang="pt-BR" i="1">
                <a:solidFill>
                  <a:srgbClr val="000000"/>
                </a:solidFill>
                <a:cs typeface="Times New Roman" pitchFamily="18" charset="0"/>
              </a:rPr>
              <a:t>A</a:t>
            </a:r>
            <a:r>
              <a:rPr lang="pt-BR" b="1">
                <a:solidFill>
                  <a:srgbClr val="000000"/>
                </a:solidFill>
                <a:cs typeface="Times New Roman" pitchFamily="18" charset="0"/>
              </a:rPr>
              <a:t>	=</a:t>
            </a:r>
            <a:r>
              <a:rPr lang="pt-BR">
                <a:solidFill>
                  <a:srgbClr val="000000"/>
                </a:solidFill>
                <a:cs typeface="Times New Roman" pitchFamily="18" charset="0"/>
              </a:rPr>
              <a:t>	área varrida pelas hélices da turbina (m</a:t>
            </a:r>
            <a:r>
              <a:rPr lang="pt-BR" baseline="30000">
                <a:solidFill>
                  <a:srgbClr val="000000"/>
                </a:solidFill>
                <a:cs typeface="Times New Roman" pitchFamily="18" charset="0"/>
              </a:rPr>
              <a:t>2</a:t>
            </a:r>
            <a:r>
              <a:rPr lang="pt-BR">
                <a:solidFill>
                  <a:srgbClr val="000000"/>
                </a:solidFill>
                <a:cs typeface="Times New Roman" pitchFamily="18" charset="0"/>
              </a:rPr>
              <a:t>).</a:t>
            </a:r>
          </a:p>
          <a:p>
            <a:pPr>
              <a:lnSpc>
                <a:spcPct val="50000"/>
              </a:lnSpc>
              <a:spcBef>
                <a:spcPct val="50000"/>
              </a:spcBef>
            </a:pPr>
            <a:r>
              <a:rPr lang="pt-BR" i="1">
                <a:solidFill>
                  <a:srgbClr val="000000"/>
                </a:solidFill>
                <a:cs typeface="Times New Roman" pitchFamily="18" charset="0"/>
                <a:sym typeface="Symbol" pitchFamily="18" charset="2"/>
              </a:rPr>
              <a:t></a:t>
            </a:r>
            <a:r>
              <a:rPr lang="pt-BR" b="1">
                <a:solidFill>
                  <a:srgbClr val="000000"/>
                </a:solidFill>
                <a:cs typeface="Times New Roman" pitchFamily="18" charset="0"/>
              </a:rPr>
              <a:t>	=</a:t>
            </a:r>
            <a:r>
              <a:rPr lang="pt-BR">
                <a:solidFill>
                  <a:srgbClr val="000000"/>
                </a:solidFill>
                <a:cs typeface="Times New Roman" pitchFamily="18" charset="0"/>
              </a:rPr>
              <a:t>	densidade do ar (Kg/m</a:t>
            </a:r>
            <a:r>
              <a:rPr lang="pt-BR" baseline="30000">
                <a:solidFill>
                  <a:srgbClr val="000000"/>
                </a:solidFill>
                <a:cs typeface="Times New Roman" pitchFamily="18" charset="0"/>
              </a:rPr>
              <a:t>3</a:t>
            </a:r>
            <a:r>
              <a:rPr lang="pt-BR">
                <a:solidFill>
                  <a:srgbClr val="000000"/>
                </a:solidFill>
                <a:cs typeface="Times New Roman" pitchFamily="18" charset="0"/>
              </a:rPr>
              <a:t>).</a:t>
            </a:r>
          </a:p>
          <a:p>
            <a:pPr>
              <a:lnSpc>
                <a:spcPct val="50000"/>
              </a:lnSpc>
              <a:spcBef>
                <a:spcPct val="50000"/>
              </a:spcBef>
            </a:pPr>
            <a:r>
              <a:rPr lang="pt-BR" i="1">
                <a:solidFill>
                  <a:srgbClr val="000000"/>
                </a:solidFill>
                <a:cs typeface="Times New Roman" pitchFamily="18" charset="0"/>
              </a:rPr>
              <a:t>V</a:t>
            </a:r>
            <a:r>
              <a:rPr lang="pt-BR" b="1">
                <a:solidFill>
                  <a:srgbClr val="000000"/>
                </a:solidFill>
                <a:cs typeface="Times New Roman" pitchFamily="18" charset="0"/>
              </a:rPr>
              <a:t>	=</a:t>
            </a:r>
            <a:r>
              <a:rPr lang="pt-BR">
                <a:solidFill>
                  <a:srgbClr val="000000"/>
                </a:solidFill>
                <a:cs typeface="Times New Roman" pitchFamily="18" charset="0"/>
              </a:rPr>
              <a:t>	velocidade do vento (m/s).</a:t>
            </a:r>
          </a:p>
          <a:p>
            <a:pPr>
              <a:lnSpc>
                <a:spcPct val="50000"/>
              </a:lnSpc>
              <a:spcBef>
                <a:spcPct val="50000"/>
              </a:spcBef>
            </a:pPr>
            <a:r>
              <a:rPr lang="pt-BR" i="1">
                <a:solidFill>
                  <a:srgbClr val="000000"/>
                </a:solidFill>
                <a:cs typeface="Times New Roman" pitchFamily="18" charset="0"/>
              </a:rPr>
              <a:t>C</a:t>
            </a:r>
            <a:r>
              <a:rPr lang="pt-BR" i="1" baseline="-30000">
                <a:solidFill>
                  <a:srgbClr val="000000"/>
                </a:solidFill>
                <a:cs typeface="Times New Roman" pitchFamily="18" charset="0"/>
              </a:rPr>
              <a:t>P</a:t>
            </a:r>
            <a:r>
              <a:rPr lang="pt-BR" b="1">
                <a:solidFill>
                  <a:srgbClr val="000000"/>
                </a:solidFill>
                <a:cs typeface="Times New Roman" pitchFamily="18" charset="0"/>
              </a:rPr>
              <a:t>	=</a:t>
            </a:r>
            <a:r>
              <a:rPr lang="pt-BR">
                <a:solidFill>
                  <a:srgbClr val="000000"/>
                </a:solidFill>
                <a:cs typeface="Times New Roman" pitchFamily="18" charset="0"/>
              </a:rPr>
              <a:t>	coeficiente de performance.</a:t>
            </a:r>
          </a:p>
          <a:p>
            <a:pPr>
              <a:lnSpc>
                <a:spcPct val="50000"/>
              </a:lnSpc>
              <a:spcBef>
                <a:spcPct val="50000"/>
              </a:spcBef>
            </a:pPr>
            <a:r>
              <a:rPr lang="pt-BR" i="1">
                <a:solidFill>
                  <a:srgbClr val="000000"/>
                </a:solidFill>
                <a:cs typeface="Times New Roman" pitchFamily="18" charset="0"/>
                <a:sym typeface="Symbol" pitchFamily="18" charset="2"/>
              </a:rPr>
              <a:t></a:t>
            </a:r>
            <a:r>
              <a:rPr lang="pt-BR" b="1">
                <a:solidFill>
                  <a:srgbClr val="000000"/>
                </a:solidFill>
                <a:cs typeface="Times New Roman" pitchFamily="18" charset="0"/>
              </a:rPr>
              <a:t>	=</a:t>
            </a:r>
            <a:r>
              <a:rPr lang="pt-BR">
                <a:solidFill>
                  <a:srgbClr val="000000"/>
                </a:solidFill>
                <a:cs typeface="Times New Roman" pitchFamily="18" charset="0"/>
              </a:rPr>
              <a:t>	relação linear de velocidade (</a:t>
            </a:r>
            <a:r>
              <a:rPr lang="pt-BR" i="1">
                <a:solidFill>
                  <a:srgbClr val="000000"/>
                </a:solidFill>
                <a:cs typeface="Times New Roman" pitchFamily="18" charset="0"/>
                <a:sym typeface="Symbol" pitchFamily="18" charset="2"/>
              </a:rPr>
              <a:t></a:t>
            </a:r>
            <a:r>
              <a:rPr lang="pt-BR" i="1" baseline="-30000">
                <a:solidFill>
                  <a:srgbClr val="000000"/>
                </a:solidFill>
                <a:cs typeface="Times New Roman" pitchFamily="18" charset="0"/>
              </a:rPr>
              <a:t>m</a:t>
            </a:r>
            <a:r>
              <a:rPr lang="pt-BR">
                <a:solidFill>
                  <a:srgbClr val="000000"/>
                </a:solidFill>
                <a:cs typeface="Times New Roman" pitchFamily="18" charset="0"/>
              </a:rPr>
              <a:t>.R/</a:t>
            </a:r>
            <a:r>
              <a:rPr lang="pt-BR" i="1">
                <a:solidFill>
                  <a:srgbClr val="000000"/>
                </a:solidFill>
                <a:cs typeface="Times New Roman" pitchFamily="18" charset="0"/>
              </a:rPr>
              <a:t>V</a:t>
            </a:r>
            <a:r>
              <a:rPr lang="pt-BR">
                <a:solidFill>
                  <a:srgbClr val="000000"/>
                </a:solidFill>
                <a:cs typeface="Times New Roman" pitchFamily="18" charset="0"/>
              </a:rPr>
              <a:t>).</a:t>
            </a:r>
          </a:p>
          <a:p>
            <a:pPr>
              <a:lnSpc>
                <a:spcPct val="50000"/>
              </a:lnSpc>
              <a:spcBef>
                <a:spcPct val="50000"/>
              </a:spcBef>
            </a:pPr>
            <a:r>
              <a:rPr lang="pt-BR" i="1">
                <a:solidFill>
                  <a:srgbClr val="000000"/>
                </a:solidFill>
                <a:cs typeface="Times New Roman" pitchFamily="18" charset="0"/>
                <a:sym typeface="Symbol" pitchFamily="18" charset="2"/>
              </a:rPr>
              <a:t></a:t>
            </a:r>
            <a:r>
              <a:rPr lang="pt-BR" i="1" baseline="-30000">
                <a:solidFill>
                  <a:srgbClr val="000000"/>
                </a:solidFill>
                <a:cs typeface="Times New Roman" pitchFamily="18" charset="0"/>
              </a:rPr>
              <a:t>m</a:t>
            </a:r>
            <a:r>
              <a:rPr lang="pt-BR" b="1">
                <a:solidFill>
                  <a:srgbClr val="000000"/>
                </a:solidFill>
                <a:cs typeface="Times New Roman" pitchFamily="18" charset="0"/>
              </a:rPr>
              <a:t>	=</a:t>
            </a:r>
            <a:r>
              <a:rPr lang="pt-BR">
                <a:solidFill>
                  <a:srgbClr val="000000"/>
                </a:solidFill>
                <a:cs typeface="Times New Roman" pitchFamily="18" charset="0"/>
              </a:rPr>
              <a:t>	velocidade angular da turbina (rad/s).</a:t>
            </a:r>
          </a:p>
          <a:p>
            <a:pPr>
              <a:lnSpc>
                <a:spcPct val="50000"/>
              </a:lnSpc>
              <a:spcBef>
                <a:spcPct val="50000"/>
              </a:spcBef>
            </a:pPr>
            <a:r>
              <a:rPr lang="pt-BR">
                <a:solidFill>
                  <a:srgbClr val="000000"/>
                </a:solidFill>
                <a:cs typeface="Times New Roman" pitchFamily="18" charset="0"/>
                <a:sym typeface="Symbol" pitchFamily="18" charset="2"/>
              </a:rPr>
              <a:t></a:t>
            </a:r>
            <a:r>
              <a:rPr lang="pt-BR">
                <a:solidFill>
                  <a:srgbClr val="000000"/>
                </a:solidFill>
                <a:cs typeface="Times New Roman" pitchFamily="18" charset="0"/>
              </a:rPr>
              <a:t>	=	ângulo de passo das hélices da turbina (grau).</a:t>
            </a:r>
          </a:p>
          <a:p>
            <a:pPr>
              <a:lnSpc>
                <a:spcPct val="50000"/>
              </a:lnSpc>
              <a:spcBef>
                <a:spcPct val="50000"/>
              </a:spcBef>
            </a:pPr>
            <a:endParaRPr lang="pt-BR">
              <a:solidFill>
                <a:srgbClr val="000000"/>
              </a:solidFill>
              <a:cs typeface="Times New Roman" pitchFamily="18" charset="0"/>
            </a:endParaRPr>
          </a:p>
        </p:txBody>
      </p:sp>
      <p:graphicFrame>
        <p:nvGraphicFramePr>
          <p:cNvPr id="6146" name="Object 1024"/>
          <p:cNvGraphicFramePr>
            <a:graphicFrameLocks noChangeAspect="1"/>
          </p:cNvGraphicFramePr>
          <p:nvPr/>
        </p:nvGraphicFramePr>
        <p:xfrm>
          <a:off x="2757488" y="1676400"/>
          <a:ext cx="3629025" cy="1031875"/>
        </p:xfrm>
        <a:graphic>
          <a:graphicData uri="http://schemas.openxmlformats.org/presentationml/2006/ole">
            <mc:AlternateContent xmlns:mc="http://schemas.openxmlformats.org/markup-compatibility/2006">
              <mc:Choice xmlns:v="urn:schemas-microsoft-com:vml" Requires="v">
                <p:oleObj spid="_x0000_s6152" name="Equation" r:id="rId3" imgW="1206500" imgH="342900" progId="Equation.3">
                  <p:embed/>
                </p:oleObj>
              </mc:Choice>
              <mc:Fallback>
                <p:oleObj name="Equation" r:id="rId3" imgW="1206500" imgH="34290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7488" y="1676400"/>
                        <a:ext cx="3629025"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11"/>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Controle mecânico de potência</a:t>
            </a:r>
          </a:p>
        </p:txBody>
      </p:sp>
      <p:sp>
        <p:nvSpPr>
          <p:cNvPr id="66563" name="Line 1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66564" name="Rectangle 13"/>
          <p:cNvSpPr>
            <a:spLocks noChangeArrowheads="1"/>
          </p:cNvSpPr>
          <p:nvPr/>
        </p:nvSpPr>
        <p:spPr bwMode="auto">
          <a:xfrm>
            <a:off x="0" y="381000"/>
            <a:ext cx="5181600" cy="457200"/>
          </a:xfrm>
          <a:prstGeom prst="rect">
            <a:avLst/>
          </a:prstGeom>
          <a:noFill/>
          <a:ln w="9525">
            <a:noFill/>
            <a:miter lim="800000"/>
            <a:headEnd/>
            <a:tailEnd/>
          </a:ln>
        </p:spPr>
        <p:txBody>
          <a:bodyPr/>
          <a:lstStyle/>
          <a:p>
            <a:pPr marL="342900" indent="-342900" algn="just">
              <a:spcBef>
                <a:spcPct val="50000"/>
              </a:spcBef>
              <a:buFontTx/>
              <a:buChar char="•"/>
            </a:pPr>
            <a:r>
              <a:rPr lang="pt-BR" sz="2000" b="1">
                <a:cs typeface="Times New Roman" pitchFamily="18" charset="0"/>
              </a:rPr>
              <a:t>Controle Estol (</a:t>
            </a:r>
            <a:r>
              <a:rPr lang="pt-BR" sz="2000" b="1" i="1">
                <a:cs typeface="Times New Roman" pitchFamily="18" charset="0"/>
              </a:rPr>
              <a:t>Stall Control</a:t>
            </a:r>
            <a:r>
              <a:rPr lang="pt-BR" sz="2000" b="1">
                <a:cs typeface="Times New Roman" pitchFamily="18" charset="0"/>
              </a:rPr>
              <a:t>):</a:t>
            </a:r>
            <a:r>
              <a:rPr lang="pt-BR" sz="2000">
                <a:cs typeface="Times New Roman" pitchFamily="18" charset="0"/>
              </a:rPr>
              <a:t> hélices fixas</a:t>
            </a:r>
          </a:p>
        </p:txBody>
      </p:sp>
      <p:sp>
        <p:nvSpPr>
          <p:cNvPr id="66565" name="Rectangle 14"/>
          <p:cNvSpPr>
            <a:spLocks noChangeArrowheads="1"/>
          </p:cNvSpPr>
          <p:nvPr/>
        </p:nvSpPr>
        <p:spPr bwMode="auto">
          <a:xfrm>
            <a:off x="0" y="2057400"/>
            <a:ext cx="9144000" cy="838200"/>
          </a:xfrm>
          <a:prstGeom prst="rect">
            <a:avLst/>
          </a:prstGeom>
          <a:noFill/>
          <a:ln w="9525">
            <a:noFill/>
            <a:miter lim="800000"/>
            <a:headEnd/>
            <a:tailEnd/>
          </a:ln>
        </p:spPr>
        <p:txBody>
          <a:bodyPr/>
          <a:lstStyle/>
          <a:p>
            <a:pPr marL="342900" indent="-342900" algn="just">
              <a:spcBef>
                <a:spcPct val="50000"/>
              </a:spcBef>
              <a:buFontTx/>
              <a:buChar char="•"/>
            </a:pPr>
            <a:r>
              <a:rPr lang="pt-BR" sz="2000" b="1">
                <a:cs typeface="Times New Roman" pitchFamily="18" charset="0"/>
              </a:rPr>
              <a:t>Controle de Passo (</a:t>
            </a:r>
            <a:r>
              <a:rPr lang="pt-BR" sz="2000" b="1" i="1">
                <a:cs typeface="Times New Roman" pitchFamily="18" charset="0"/>
              </a:rPr>
              <a:t>Pitch Control</a:t>
            </a:r>
            <a:r>
              <a:rPr lang="pt-BR" sz="2000" b="1">
                <a:cs typeface="Times New Roman" pitchFamily="18" charset="0"/>
              </a:rPr>
              <a:t>):</a:t>
            </a:r>
            <a:r>
              <a:rPr lang="pt-BR" sz="2000">
                <a:cs typeface="Times New Roman" pitchFamily="18" charset="0"/>
              </a:rPr>
              <a:t> ângulo de passo é variado de forma a diminuir o ângulo de ataque e reduzir a potência extraída do vento (3 a 6 graus/segundo) </a:t>
            </a:r>
          </a:p>
        </p:txBody>
      </p:sp>
      <p:pic>
        <p:nvPicPr>
          <p:cNvPr id="66566" name="Picture 15" descr="C:\home\walmir\Work_updated\liftmovi.gif"/>
          <p:cNvPicPr>
            <a:picLocks noChangeAspect="1" noChangeArrowheads="1" noCrop="1"/>
          </p:cNvPicPr>
          <p:nvPr/>
        </p:nvPicPr>
        <p:blipFill>
          <a:blip r:embed="rId2" cstate="print"/>
          <a:srcRect/>
          <a:stretch>
            <a:fillRect/>
          </a:stretch>
        </p:blipFill>
        <p:spPr bwMode="auto">
          <a:xfrm>
            <a:off x="533400" y="990600"/>
            <a:ext cx="3281363" cy="830263"/>
          </a:xfrm>
          <a:prstGeom prst="rect">
            <a:avLst/>
          </a:prstGeom>
          <a:noFill/>
          <a:ln w="9525">
            <a:noFill/>
            <a:miter lim="800000"/>
            <a:headEnd/>
            <a:tailEnd/>
          </a:ln>
        </p:spPr>
      </p:pic>
      <p:pic>
        <p:nvPicPr>
          <p:cNvPr id="66567" name="Picture 16" descr="C:\home\walmir\Work_updated\stallmov.gif"/>
          <p:cNvPicPr>
            <a:picLocks noChangeAspect="1" noChangeArrowheads="1" noCrop="1"/>
          </p:cNvPicPr>
          <p:nvPr/>
        </p:nvPicPr>
        <p:blipFill>
          <a:blip r:embed="rId3" cstate="print"/>
          <a:srcRect/>
          <a:stretch>
            <a:fillRect/>
          </a:stretch>
        </p:blipFill>
        <p:spPr bwMode="auto">
          <a:xfrm>
            <a:off x="4876800" y="685800"/>
            <a:ext cx="3052763" cy="1362075"/>
          </a:xfrm>
          <a:prstGeom prst="rect">
            <a:avLst/>
          </a:prstGeom>
          <a:noFill/>
          <a:ln w="9525">
            <a:noFill/>
            <a:miter lim="800000"/>
            <a:headEnd/>
            <a:tailEnd/>
          </a:ln>
        </p:spPr>
      </p:pic>
      <p:sp>
        <p:nvSpPr>
          <p:cNvPr id="66568" name="Rectangle 17"/>
          <p:cNvSpPr>
            <a:spLocks noChangeArrowheads="1"/>
          </p:cNvSpPr>
          <p:nvPr/>
        </p:nvSpPr>
        <p:spPr bwMode="auto">
          <a:xfrm>
            <a:off x="2971800" y="2819400"/>
            <a:ext cx="6019800" cy="1752600"/>
          </a:xfrm>
          <a:prstGeom prst="rect">
            <a:avLst/>
          </a:prstGeom>
          <a:noFill/>
          <a:ln w="9525">
            <a:noFill/>
            <a:miter lim="800000"/>
            <a:headEnd/>
            <a:tailEnd/>
          </a:ln>
        </p:spPr>
        <p:txBody>
          <a:bodyPr/>
          <a:lstStyle/>
          <a:p>
            <a:pPr marL="342900" indent="-342900" algn="just">
              <a:spcBef>
                <a:spcPct val="50000"/>
              </a:spcBef>
              <a:buFontTx/>
              <a:buChar char="•"/>
            </a:pPr>
            <a:r>
              <a:rPr lang="pt-BR" sz="2000" b="1">
                <a:cs typeface="Times New Roman" pitchFamily="18" charset="0"/>
              </a:rPr>
              <a:t>Controle Estol Ativo (</a:t>
            </a:r>
            <a:r>
              <a:rPr lang="pt-BR" sz="2000" b="1" i="1">
                <a:cs typeface="Times New Roman" pitchFamily="18" charset="0"/>
              </a:rPr>
              <a:t>Active Stall Control</a:t>
            </a:r>
            <a:r>
              <a:rPr lang="pt-BR" sz="2000" b="1">
                <a:cs typeface="Times New Roman" pitchFamily="18" charset="0"/>
              </a:rPr>
              <a:t>):</a:t>
            </a:r>
            <a:r>
              <a:rPr lang="pt-BR" sz="2000">
                <a:cs typeface="Times New Roman" pitchFamily="18" charset="0"/>
              </a:rPr>
              <a:t> ângulo de passo é variado de forma a provocar a ocorrência do fenômeno estol, ou seja, embora o ângulo de ataque aumente, a potência extraída do vento diminui devido ao projeto aerodinâmico que leva a uma redução da força de sustentação e aumento da força de arrasto</a:t>
            </a:r>
            <a:r>
              <a:rPr lang="en-US" sz="2000">
                <a:cs typeface="Times New Roman" pitchFamily="18" charset="0"/>
              </a:rPr>
              <a:t>.</a:t>
            </a:r>
            <a:endParaRPr lang="pt-BR" sz="2800"/>
          </a:p>
        </p:txBody>
      </p:sp>
      <p:pic>
        <p:nvPicPr>
          <p:cNvPr id="66569" name="Picture 18" descr="U:\novos\combi.gif"/>
          <p:cNvPicPr>
            <a:picLocks noChangeAspect="1" noChangeArrowheads="1" noCrop="1"/>
          </p:cNvPicPr>
          <p:nvPr/>
        </p:nvPicPr>
        <p:blipFill>
          <a:blip r:embed="rId4" cstate="print"/>
          <a:srcRect/>
          <a:stretch>
            <a:fillRect/>
          </a:stretch>
        </p:blipFill>
        <p:spPr bwMode="auto">
          <a:xfrm>
            <a:off x="152400" y="2971800"/>
            <a:ext cx="2724150" cy="2389188"/>
          </a:xfrm>
          <a:prstGeom prst="rect">
            <a:avLst/>
          </a:prstGeom>
          <a:noFill/>
          <a:ln w="9525">
            <a:noFill/>
            <a:miter lim="800000"/>
            <a:headEnd/>
            <a:tailEnd/>
          </a:ln>
        </p:spPr>
      </p:pic>
      <p:pic>
        <p:nvPicPr>
          <p:cNvPr id="66570" name="Picture 2"/>
          <p:cNvPicPr>
            <a:picLocks noChangeAspect="1" noChangeArrowheads="1"/>
          </p:cNvPicPr>
          <p:nvPr/>
        </p:nvPicPr>
        <p:blipFill>
          <a:blip r:embed="rId5" cstate="print"/>
          <a:srcRect/>
          <a:stretch>
            <a:fillRect/>
          </a:stretch>
        </p:blipFill>
        <p:spPr bwMode="auto">
          <a:xfrm>
            <a:off x="5638800" y="4724400"/>
            <a:ext cx="2916238" cy="2005013"/>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1038"/>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a:solidFill>
                  <a:srgbClr val="339933"/>
                </a:solidFill>
              </a:rPr>
              <a:t>Controle mecânico de potência</a:t>
            </a:r>
          </a:p>
        </p:txBody>
      </p:sp>
      <p:sp>
        <p:nvSpPr>
          <p:cNvPr id="68611" name="Line 1039"/>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68612" name="Text Box 1040"/>
          <p:cNvSpPr txBox="1">
            <a:spLocks noChangeArrowheads="1"/>
          </p:cNvSpPr>
          <p:nvPr/>
        </p:nvSpPr>
        <p:spPr bwMode="auto">
          <a:xfrm>
            <a:off x="152400" y="5791200"/>
            <a:ext cx="8839200" cy="457200"/>
          </a:xfrm>
          <a:prstGeom prst="rect">
            <a:avLst/>
          </a:prstGeom>
          <a:noFill/>
          <a:ln w="9525">
            <a:noFill/>
            <a:miter lim="800000"/>
            <a:headEnd/>
            <a:tailEnd/>
          </a:ln>
        </p:spPr>
        <p:txBody>
          <a:bodyPr>
            <a:spAutoFit/>
          </a:bodyPr>
          <a:lstStyle/>
          <a:p>
            <a:pPr>
              <a:spcBef>
                <a:spcPct val="50000"/>
              </a:spcBef>
            </a:pPr>
            <a:r>
              <a:rPr lang="pt-BR" sz="1200"/>
              <a:t>Fonte: J. G. Slootweg, “Wind Power: Modelling and Impact on Power System Dynamics”, Tese de doutoramento, Technical University of Delft, 2003.</a:t>
            </a:r>
          </a:p>
        </p:txBody>
      </p:sp>
      <p:pic>
        <p:nvPicPr>
          <p:cNvPr id="68613" name="Picture 1041"/>
          <p:cNvPicPr>
            <a:picLocks noChangeAspect="1" noChangeArrowheads="1"/>
          </p:cNvPicPr>
          <p:nvPr/>
        </p:nvPicPr>
        <p:blipFill>
          <a:blip r:embed="rId2" cstate="print"/>
          <a:srcRect r="2560"/>
          <a:stretch>
            <a:fillRect/>
          </a:stretch>
        </p:blipFill>
        <p:spPr bwMode="auto">
          <a:xfrm>
            <a:off x="304800" y="685800"/>
            <a:ext cx="8153400" cy="390525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3955"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a:t>
            </a:r>
          </a:p>
        </p:txBody>
      </p:sp>
      <p:sp>
        <p:nvSpPr>
          <p:cNvPr id="6" name="Text Box 1029"/>
          <p:cNvSpPr txBox="1">
            <a:spLocks noChangeArrowheads="1"/>
          </p:cNvSpPr>
          <p:nvPr/>
        </p:nvSpPr>
        <p:spPr bwMode="auto">
          <a:xfrm>
            <a:off x="0" y="6596390"/>
            <a:ext cx="9144000" cy="261610"/>
          </a:xfrm>
          <a:prstGeom prst="rect">
            <a:avLst/>
          </a:prstGeom>
          <a:noFill/>
          <a:ln w="9525">
            <a:noFill/>
            <a:miter lim="800000"/>
            <a:headEnd/>
            <a:tailEnd/>
          </a:ln>
        </p:spPr>
        <p:txBody>
          <a:bodyPr wrap="square">
            <a:spAutoFit/>
          </a:bodyPr>
          <a:lstStyle/>
          <a:p>
            <a:pPr>
              <a:spcBef>
                <a:spcPct val="30000"/>
              </a:spcBef>
            </a:pPr>
            <a:r>
              <a:rPr lang="pt-BR" sz="1100" dirty="0" err="1">
                <a:latin typeface="AdvGulliv-R" charset="0"/>
              </a:rPr>
              <a:t>Source</a:t>
            </a:r>
            <a:r>
              <a:rPr lang="pt-BR" sz="1100" dirty="0">
                <a:latin typeface="AdvGulliv-R" charset="0"/>
              </a:rPr>
              <a:t>: </a:t>
            </a:r>
            <a:r>
              <a:rPr lang="en-US" sz="1100" dirty="0">
                <a:latin typeface="AdvGulliv-R" charset="0"/>
              </a:rPr>
              <a:t>Solar Power Europe / Global Market Outlook for Solar Power 2018-2022</a:t>
            </a:r>
            <a:endParaRPr lang="pt-BR" sz="1400" dirty="0">
              <a:latin typeface="AdvGulliv-R" charset="0"/>
            </a:endParaRPr>
          </a:p>
        </p:txBody>
      </p:sp>
      <p:pic>
        <p:nvPicPr>
          <p:cNvPr id="3" name="Imagem 2">
            <a:extLst>
              <a:ext uri="{FF2B5EF4-FFF2-40B4-BE49-F238E27FC236}">
                <a16:creationId xmlns:a16="http://schemas.microsoft.com/office/drawing/2014/main" id="{7205BAA1-953C-48ED-B82F-D8C58F2D0CD8}"/>
              </a:ext>
            </a:extLst>
          </p:cNvPr>
          <p:cNvPicPr>
            <a:picLocks noChangeAspect="1"/>
          </p:cNvPicPr>
          <p:nvPr/>
        </p:nvPicPr>
        <p:blipFill>
          <a:blip r:embed="rId2"/>
          <a:stretch>
            <a:fillRect/>
          </a:stretch>
        </p:blipFill>
        <p:spPr>
          <a:xfrm>
            <a:off x="231862" y="765720"/>
            <a:ext cx="8680276" cy="5326560"/>
          </a:xfrm>
          <a:prstGeom prst="rect">
            <a:avLst/>
          </a:prstGeom>
        </p:spPr>
      </p:pic>
    </p:spTree>
    <p:extLst>
      <p:ext uri="{BB962C8B-B14F-4D97-AF65-F5344CB8AC3E}">
        <p14:creationId xmlns:p14="http://schemas.microsoft.com/office/powerpoint/2010/main" val="3694146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3955"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a:t>
            </a:r>
          </a:p>
        </p:txBody>
      </p:sp>
      <p:sp>
        <p:nvSpPr>
          <p:cNvPr id="6" name="Text Box 1029"/>
          <p:cNvSpPr txBox="1">
            <a:spLocks noChangeArrowheads="1"/>
          </p:cNvSpPr>
          <p:nvPr/>
        </p:nvSpPr>
        <p:spPr bwMode="auto">
          <a:xfrm>
            <a:off x="0" y="6596390"/>
            <a:ext cx="9144000" cy="261610"/>
          </a:xfrm>
          <a:prstGeom prst="rect">
            <a:avLst/>
          </a:prstGeom>
          <a:noFill/>
          <a:ln w="9525">
            <a:noFill/>
            <a:miter lim="800000"/>
            <a:headEnd/>
            <a:tailEnd/>
          </a:ln>
        </p:spPr>
        <p:txBody>
          <a:bodyPr wrap="square">
            <a:spAutoFit/>
          </a:bodyPr>
          <a:lstStyle/>
          <a:p>
            <a:pPr>
              <a:spcBef>
                <a:spcPct val="30000"/>
              </a:spcBef>
            </a:pPr>
            <a:r>
              <a:rPr lang="pt-BR" sz="1100" dirty="0" err="1">
                <a:latin typeface="AdvGulliv-R" charset="0"/>
              </a:rPr>
              <a:t>Source</a:t>
            </a:r>
            <a:r>
              <a:rPr lang="pt-BR" sz="1100" dirty="0">
                <a:latin typeface="AdvGulliv-R" charset="0"/>
              </a:rPr>
              <a:t>: </a:t>
            </a:r>
            <a:r>
              <a:rPr lang="en-US" sz="1100" dirty="0">
                <a:latin typeface="AdvGulliv-R" charset="0"/>
              </a:rPr>
              <a:t>Solar Power Europe / Global Market Outlook for Solar Power 2018-2022</a:t>
            </a:r>
            <a:endParaRPr lang="pt-BR" sz="1400" dirty="0">
              <a:latin typeface="AdvGulliv-R" charset="0"/>
            </a:endParaRPr>
          </a:p>
        </p:txBody>
      </p:sp>
      <p:pic>
        <p:nvPicPr>
          <p:cNvPr id="2" name="Imagem 1">
            <a:extLst>
              <a:ext uri="{FF2B5EF4-FFF2-40B4-BE49-F238E27FC236}">
                <a16:creationId xmlns:a16="http://schemas.microsoft.com/office/drawing/2014/main" id="{862065E4-19D4-45F7-8AE4-EF710FBCB4FA}"/>
              </a:ext>
            </a:extLst>
          </p:cNvPr>
          <p:cNvPicPr>
            <a:picLocks noChangeAspect="1"/>
          </p:cNvPicPr>
          <p:nvPr/>
        </p:nvPicPr>
        <p:blipFill>
          <a:blip r:embed="rId2"/>
          <a:stretch>
            <a:fillRect/>
          </a:stretch>
        </p:blipFill>
        <p:spPr>
          <a:xfrm>
            <a:off x="154012" y="668520"/>
            <a:ext cx="8835976" cy="5520960"/>
          </a:xfrm>
          <a:prstGeom prst="rect">
            <a:avLst/>
          </a:prstGeom>
        </p:spPr>
      </p:pic>
    </p:spTree>
    <p:extLst>
      <p:ext uri="{BB962C8B-B14F-4D97-AF65-F5344CB8AC3E}">
        <p14:creationId xmlns:p14="http://schemas.microsoft.com/office/powerpoint/2010/main" val="3867292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050"/>
          <p:cNvSpPr txBox="1">
            <a:spLocks noChangeArrowheads="1"/>
          </p:cNvSpPr>
          <p:nvPr/>
        </p:nvSpPr>
        <p:spPr bwMode="auto">
          <a:xfrm>
            <a:off x="0" y="0"/>
            <a:ext cx="9144000" cy="457200"/>
          </a:xfrm>
          <a:prstGeom prst="rect">
            <a:avLst/>
          </a:prstGeom>
          <a:noFill/>
          <a:ln w="9525">
            <a:noFill/>
            <a:miter lim="800000"/>
            <a:headEnd/>
            <a:tailEnd/>
          </a:ln>
        </p:spPr>
        <p:txBody>
          <a:bodyPr>
            <a:spAutoFit/>
          </a:bodyPr>
          <a:lstStyle/>
          <a:p>
            <a:pPr>
              <a:spcBef>
                <a:spcPct val="50000"/>
              </a:spcBef>
            </a:pPr>
            <a:r>
              <a:rPr lang="pt-BR" b="1" dirty="0" err="1">
                <a:solidFill>
                  <a:srgbClr val="339933"/>
                </a:solidFill>
              </a:rPr>
              <a:t>GD</a:t>
            </a:r>
            <a:r>
              <a:rPr lang="pt-BR" b="1" dirty="0">
                <a:solidFill>
                  <a:srgbClr val="339933"/>
                </a:solidFill>
              </a:rPr>
              <a:t> cenário nacional: geração fotovoltaica</a:t>
            </a:r>
          </a:p>
        </p:txBody>
      </p:sp>
      <p:sp>
        <p:nvSpPr>
          <p:cNvPr id="24579" name="Line 2051"/>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
        <p:nvSpPr>
          <p:cNvPr id="4" name="Espaço Reservado para Conteúdo 2"/>
          <p:cNvSpPr txBox="1">
            <a:spLocks/>
          </p:cNvSpPr>
          <p:nvPr/>
        </p:nvSpPr>
        <p:spPr>
          <a:xfrm>
            <a:off x="107504" y="729332"/>
            <a:ext cx="8784976" cy="1187500"/>
          </a:xfrm>
          <a:prstGeom prst="rect">
            <a:avLst/>
          </a:prstGeom>
        </p:spPr>
        <p:txBody>
          <a:bodyPr>
            <a:normAutofit/>
          </a:bodyPr>
          <a:lstStyle/>
          <a:p>
            <a:pPr marR="0" lvl="0" algn="just" defTabSz="914400" rtl="0" eaLnBrk="1" fontAlgn="base" latinLnBrk="0" hangingPunct="1">
              <a:lnSpc>
                <a:spcPct val="100000"/>
              </a:lnSpc>
              <a:spcBef>
                <a:spcPct val="20000"/>
              </a:spcBef>
              <a:spcAft>
                <a:spcPct val="0"/>
              </a:spcAft>
              <a:buClrTx/>
              <a:buSzTx/>
              <a:buFontTx/>
              <a:buChar char="•"/>
              <a:defRPr/>
            </a:pPr>
            <a:r>
              <a:rPr kumimoji="0" lang="pt-BR" sz="1800" b="0" i="0" u="none" strike="noStrike" kern="0" cap="none" spc="0" normalizeH="0" baseline="0" noProof="0" dirty="0">
                <a:ln>
                  <a:noFill/>
                </a:ln>
                <a:effectLst/>
                <a:uLnTx/>
                <a:uFillTx/>
                <a:latin typeface="+mn-lt"/>
                <a:ea typeface="+mn-ea"/>
                <a:cs typeface="+mn-cs"/>
              </a:rPr>
              <a:t> Capacidade instalada atual conectada a rede: 1.307 MW.</a:t>
            </a:r>
          </a:p>
          <a:p>
            <a:pPr lvl="0" algn="just">
              <a:spcBef>
                <a:spcPct val="20000"/>
              </a:spcBef>
              <a:buFontTx/>
              <a:buChar char="•"/>
              <a:defRPr/>
            </a:pPr>
            <a:r>
              <a:rPr kumimoji="0" lang="pt-BR" sz="1800" b="0" i="0" u="none" strike="noStrike" kern="0" cap="none" spc="0" normalizeH="0" baseline="0" dirty="0">
                <a:ln>
                  <a:noFill/>
                </a:ln>
                <a:effectLst/>
                <a:uLnTx/>
                <a:uFillTx/>
                <a:latin typeface="+mn-lt"/>
                <a:ea typeface="+mn-ea"/>
                <a:cs typeface="+mn-cs"/>
              </a:rPr>
              <a:t> 50 maiores instalações somam 1.293 MW.</a:t>
            </a:r>
          </a:p>
          <a:p>
            <a:pPr lvl="0" algn="just">
              <a:spcBef>
                <a:spcPct val="20000"/>
              </a:spcBef>
              <a:buFontTx/>
              <a:buChar char="•"/>
              <a:defRPr/>
            </a:pPr>
            <a:r>
              <a:rPr lang="pt-BR" sz="1800" kern="0" dirty="0">
                <a:latin typeface="+mn-lt"/>
              </a:rPr>
              <a:t> 2.188 microgeração somam 2,6 MW.</a:t>
            </a:r>
            <a:r>
              <a:rPr kumimoji="0" lang="pt-BR" sz="1800" b="0" i="0" u="none" strike="noStrike" kern="0" cap="none" spc="0" normalizeH="0" baseline="0" dirty="0">
                <a:ln>
                  <a:noFill/>
                </a:ln>
                <a:effectLst/>
                <a:uLnTx/>
                <a:uFillTx/>
                <a:latin typeface="+mn-lt"/>
                <a:ea typeface="+mn-ea"/>
                <a:cs typeface="+mn-cs"/>
              </a:rPr>
              <a:t> </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9952" y="1844824"/>
            <a:ext cx="4827816" cy="4608512"/>
          </a:xfrm>
          <a:prstGeom prst="rect">
            <a:avLst/>
          </a:prstGeom>
        </p:spPr>
      </p:pic>
      <p:sp>
        <p:nvSpPr>
          <p:cNvPr id="6" name="Retângulo 5"/>
          <p:cNvSpPr/>
          <p:nvPr/>
        </p:nvSpPr>
        <p:spPr>
          <a:xfrm>
            <a:off x="107504" y="1812880"/>
            <a:ext cx="3960440" cy="2446824"/>
          </a:xfrm>
          <a:prstGeom prst="rect">
            <a:avLst/>
          </a:prstGeom>
        </p:spPr>
        <p:txBody>
          <a:bodyPr wrap="square">
            <a:spAutoFit/>
          </a:bodyPr>
          <a:lstStyle/>
          <a:p>
            <a:pPr lvl="0">
              <a:spcBef>
                <a:spcPct val="20000"/>
              </a:spcBef>
              <a:buFontTx/>
              <a:buChar char="•"/>
              <a:defRPr/>
            </a:pPr>
            <a:r>
              <a:rPr lang="pt-BR" sz="1800" kern="0" dirty="0"/>
              <a:t> Potencial: 90% do território brasileiro localizado em zonas intertropicais, bons níveis médios de incidência e radiação solar (comparável às melhores regiões do mundo para instalação de células PV)</a:t>
            </a:r>
          </a:p>
          <a:p>
            <a:pPr lvl="0">
              <a:spcBef>
                <a:spcPct val="50000"/>
              </a:spcBef>
              <a:buFont typeface="Arial" charset="0"/>
              <a:buChar char="•"/>
              <a:defRPr/>
            </a:pPr>
            <a:r>
              <a:rPr lang="pt-BR" sz="1800" kern="0" dirty="0"/>
              <a:t> ANEEL promoveu mudanças no setor elétrico para facilitar o acesso de microgeração dispersa.</a:t>
            </a:r>
          </a:p>
        </p:txBody>
      </p:sp>
    </p:spTree>
    <p:extLst>
      <p:ext uri="{BB962C8B-B14F-4D97-AF65-F5344CB8AC3E}">
        <p14:creationId xmlns:p14="http://schemas.microsoft.com/office/powerpoint/2010/main" val="96564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4979"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Princípio de funcionamento</a:t>
            </a:r>
          </a:p>
        </p:txBody>
      </p:sp>
      <p:sp>
        <p:nvSpPr>
          <p:cNvPr id="254981" name="Text Box 5"/>
          <p:cNvSpPr txBox="1">
            <a:spLocks noChangeArrowheads="1"/>
          </p:cNvSpPr>
          <p:nvPr/>
        </p:nvSpPr>
        <p:spPr bwMode="auto">
          <a:xfrm>
            <a:off x="118740" y="476672"/>
            <a:ext cx="8884096" cy="5493812"/>
          </a:xfrm>
          <a:prstGeom prst="rect">
            <a:avLst/>
          </a:prstGeom>
          <a:noFill/>
          <a:ln w="9525">
            <a:noFill/>
            <a:miter lim="800000"/>
            <a:headEnd/>
            <a:tailEnd/>
          </a:ln>
          <a:effectLst/>
        </p:spPr>
        <p:txBody>
          <a:bodyPr wrap="square">
            <a:spAutoFit/>
          </a:bodyPr>
          <a:lstStyle/>
          <a:p>
            <a:pPr algn="just">
              <a:spcBef>
                <a:spcPct val="50000"/>
              </a:spcBef>
              <a:buFontTx/>
              <a:buChar char="•"/>
            </a:pPr>
            <a:r>
              <a:rPr lang="pt-BR" sz="1800" dirty="0">
                <a:cs typeface="Times New Roman" pitchFamily="18" charset="0"/>
              </a:rPr>
              <a:t> O efeito fotovoltaico ocorre em materiais semicondutores, que se caracterizam pela presença de bandas de energia, uma que permite a presença de elétrons (banda de valência) e outra totalmente "vazia" (banda de condução). </a:t>
            </a:r>
          </a:p>
          <a:p>
            <a:pPr algn="just">
              <a:spcBef>
                <a:spcPct val="50000"/>
              </a:spcBef>
              <a:buFontTx/>
              <a:buChar char="•"/>
            </a:pPr>
            <a:r>
              <a:rPr lang="pt-BR" sz="1800" dirty="0">
                <a:cs typeface="Arial" pitchFamily="34" charset="0"/>
              </a:rPr>
              <a:t> O semicondutor mais usado é o silício (99%). Seus átomos se caracterizam por possuírem quatro elétrons que se ligam aos vizinhos, formando uma rede cristalina. O silício se apresenta normalmente como areia, e através de métodos adequados pode ser obtido de forma pura (grau de pureza de até 99,9999%)</a:t>
            </a:r>
            <a:endParaRPr lang="pt-BR" sz="1800" dirty="0">
              <a:cs typeface="Times New Roman" pitchFamily="18" charset="0"/>
            </a:endParaRPr>
          </a:p>
          <a:p>
            <a:pPr algn="just">
              <a:spcBef>
                <a:spcPct val="50000"/>
              </a:spcBef>
              <a:buFontTx/>
              <a:buChar char="•"/>
            </a:pPr>
            <a:r>
              <a:rPr lang="pt-BR" sz="1800" dirty="0">
                <a:cs typeface="Times New Roman" pitchFamily="18" charset="0"/>
              </a:rPr>
              <a:t> </a:t>
            </a:r>
            <a:r>
              <a:rPr lang="pt-BR" sz="1800" dirty="0">
                <a:cs typeface="Arial" pitchFamily="34" charset="0"/>
              </a:rPr>
              <a:t>O silício não possui elétrons livres, e, portanto, é um mau condutor de eletricidade. No entanto, com a adição de átomos com cinco elétrons de ligação, como o fósforo, por exemplo, haverá um elétron em excesso que não poderá ser emparelhado na rede cristalina de silício, ficando fracamente ligado a seu átomo de origem. Isto faz com que, com pouca energia térmica, este elétron se libere do átomo, indo para a banda de condução. Diz-se assim, que o fósforo é um dopante doador de elétrons e denomina-se </a:t>
            </a:r>
            <a:r>
              <a:rPr lang="pt-BR" sz="1800" i="1" dirty="0">
                <a:cs typeface="Arial" pitchFamily="34" charset="0"/>
              </a:rPr>
              <a:t>dopante n</a:t>
            </a:r>
            <a:r>
              <a:rPr lang="pt-BR" sz="1800" dirty="0">
                <a:cs typeface="Arial" pitchFamily="34" charset="0"/>
              </a:rPr>
              <a:t> ou </a:t>
            </a:r>
            <a:r>
              <a:rPr lang="pt-BR" sz="1800" i="1" dirty="0">
                <a:cs typeface="Arial" pitchFamily="34" charset="0"/>
              </a:rPr>
              <a:t>impureza n</a:t>
            </a:r>
            <a:r>
              <a:rPr lang="pt-BR" sz="1800" dirty="0">
                <a:cs typeface="Arial" pitchFamily="34" charset="0"/>
              </a:rPr>
              <a:t>.</a:t>
            </a:r>
            <a:endParaRPr lang="pt-BR" sz="1800" dirty="0">
              <a:cs typeface="Times New Roman" pitchFamily="18" charset="0"/>
            </a:endParaRPr>
          </a:p>
          <a:p>
            <a:pPr algn="just">
              <a:spcBef>
                <a:spcPct val="50000"/>
              </a:spcBef>
              <a:buFontTx/>
              <a:buChar char="•"/>
            </a:pPr>
            <a:r>
              <a:rPr lang="pt-BR" sz="1800" dirty="0">
                <a:cs typeface="Arial" pitchFamily="34" charset="0"/>
              </a:rPr>
              <a:t> Se, por outro lado, introduzem-se átomos com apenas três elétrons de ligação, como é o caso do boro, haverá a falta de um elétron para satisfazer as ligações com os átomos de silício da rede. Esta falta de elétron é denominada </a:t>
            </a:r>
            <a:r>
              <a:rPr lang="pt-BR" sz="1800" i="1" dirty="0">
                <a:cs typeface="Arial" pitchFamily="34" charset="0"/>
              </a:rPr>
              <a:t>buraco</a:t>
            </a:r>
            <a:r>
              <a:rPr lang="pt-BR" sz="1800" dirty="0">
                <a:cs typeface="Arial" pitchFamily="34" charset="0"/>
              </a:rPr>
              <a:t> ou </a:t>
            </a:r>
            <a:r>
              <a:rPr lang="pt-BR" sz="1800" i="1" dirty="0">
                <a:cs typeface="Arial" pitchFamily="34" charset="0"/>
              </a:rPr>
              <a:t>lacuna,</a:t>
            </a:r>
            <a:r>
              <a:rPr lang="pt-BR" sz="1800" dirty="0">
                <a:cs typeface="Arial" pitchFamily="34" charset="0"/>
              </a:rPr>
              <a:t> e ocorre que, com pouca energia térmica, um elétron de um sítio vizinho pode passar a esta posição, fazendo com que a lacuna se desloque. Diz-se, portanto, que o boro é um </a:t>
            </a:r>
            <a:r>
              <a:rPr lang="pt-BR" sz="1800" i="1" dirty="0">
                <a:cs typeface="Arial" pitchFamily="34" charset="0"/>
              </a:rPr>
              <a:t>aceitador de elétrons</a:t>
            </a:r>
            <a:r>
              <a:rPr lang="pt-BR" sz="1800" dirty="0">
                <a:cs typeface="Arial" pitchFamily="34" charset="0"/>
              </a:rPr>
              <a:t> ou um </a:t>
            </a:r>
            <a:r>
              <a:rPr lang="pt-BR" sz="1800" i="1" dirty="0">
                <a:cs typeface="Arial" pitchFamily="34" charset="0"/>
              </a:rPr>
              <a:t>dopante p</a:t>
            </a:r>
            <a:r>
              <a:rPr lang="pt-BR" sz="1800" dirty="0">
                <a:cs typeface="Arial" pitchFamily="34" charset="0"/>
              </a:rPr>
              <a:t>.</a:t>
            </a:r>
            <a:endParaRPr lang="pt-BR" sz="1800" dirty="0">
              <a:cs typeface="Times New Roman" pitchFamily="18" charset="0"/>
            </a:endParaRPr>
          </a:p>
        </p:txBody>
      </p:sp>
      <p:sp>
        <p:nvSpPr>
          <p:cNvPr id="5"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444640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6003"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Princípio de funcionamento</a:t>
            </a:r>
          </a:p>
        </p:txBody>
      </p:sp>
      <p:sp>
        <p:nvSpPr>
          <p:cNvPr id="256005" name="Text Box 5"/>
          <p:cNvSpPr txBox="1">
            <a:spLocks noChangeArrowheads="1"/>
          </p:cNvSpPr>
          <p:nvPr/>
        </p:nvSpPr>
        <p:spPr bwMode="auto">
          <a:xfrm>
            <a:off x="152400" y="685800"/>
            <a:ext cx="8763000" cy="4900613"/>
          </a:xfrm>
          <a:prstGeom prst="rect">
            <a:avLst/>
          </a:prstGeom>
          <a:noFill/>
          <a:ln w="9525">
            <a:noFill/>
            <a:miter lim="800000"/>
            <a:headEnd/>
            <a:tailEnd/>
          </a:ln>
          <a:effectLst/>
        </p:spPr>
        <p:txBody>
          <a:bodyPr>
            <a:spAutoFit/>
          </a:bodyPr>
          <a:lstStyle/>
          <a:p>
            <a:pPr algn="just">
              <a:spcBef>
                <a:spcPct val="50000"/>
              </a:spcBef>
              <a:buFontTx/>
              <a:buChar char="•"/>
            </a:pPr>
            <a:r>
              <a:rPr lang="pt-BR" sz="1800" dirty="0">
                <a:latin typeface="Arial" pitchFamily="34" charset="0"/>
                <a:cs typeface="Times New Roman" pitchFamily="18" charset="0"/>
              </a:rPr>
              <a:t> </a:t>
            </a:r>
            <a:r>
              <a:rPr lang="pt-BR" sz="1800" dirty="0">
                <a:cs typeface="Times New Roman" pitchFamily="18" charset="0"/>
              </a:rPr>
              <a:t>Partindo de silício puro, são introduzidos átomos de boro em uma metade e de fósforo na outra, formando o que se chama </a:t>
            </a:r>
            <a:r>
              <a:rPr lang="pt-BR" sz="1800" i="1" dirty="0">
                <a:cs typeface="Times New Roman" pitchFamily="18" charset="0"/>
              </a:rPr>
              <a:t>junção </a:t>
            </a:r>
            <a:r>
              <a:rPr lang="pt-BR" sz="1800" i="1" dirty="0" err="1">
                <a:cs typeface="Times New Roman" pitchFamily="18" charset="0"/>
              </a:rPr>
              <a:t>pn</a:t>
            </a:r>
            <a:r>
              <a:rPr lang="pt-BR" sz="1800" dirty="0">
                <a:cs typeface="Times New Roman" pitchFamily="18" charset="0"/>
              </a:rPr>
              <a:t>. </a:t>
            </a:r>
          </a:p>
          <a:p>
            <a:pPr algn="just">
              <a:spcBef>
                <a:spcPct val="50000"/>
              </a:spcBef>
              <a:buFontTx/>
              <a:buChar char="•"/>
            </a:pPr>
            <a:r>
              <a:rPr lang="pt-BR" sz="1800" dirty="0">
                <a:cs typeface="Times New Roman" pitchFamily="18" charset="0"/>
              </a:rPr>
              <a:t> O que ocorre nesta junção é que elétrons livres do lado </a:t>
            </a:r>
            <a:r>
              <a:rPr lang="pt-BR" sz="1800" i="1" dirty="0">
                <a:cs typeface="Times New Roman" pitchFamily="18" charset="0"/>
              </a:rPr>
              <a:t>n</a:t>
            </a:r>
            <a:r>
              <a:rPr lang="pt-BR" sz="1800" dirty="0">
                <a:cs typeface="Times New Roman" pitchFamily="18" charset="0"/>
              </a:rPr>
              <a:t> passam ao lado p onde encontram as lacunas que os capturam; isto faz com que haja um acúmulo de elétrons no lado </a:t>
            </a:r>
            <a:r>
              <a:rPr lang="pt-BR" sz="1800" i="1" dirty="0">
                <a:cs typeface="Times New Roman" pitchFamily="18" charset="0"/>
              </a:rPr>
              <a:t>p</a:t>
            </a:r>
            <a:r>
              <a:rPr lang="pt-BR" sz="1800" dirty="0">
                <a:cs typeface="Times New Roman" pitchFamily="18" charset="0"/>
              </a:rPr>
              <a:t>, tornando-o negativamente carregado e uma carência de elétrons do lado </a:t>
            </a:r>
            <a:r>
              <a:rPr lang="pt-BR" sz="1800" i="1" dirty="0">
                <a:cs typeface="Times New Roman" pitchFamily="18" charset="0"/>
              </a:rPr>
              <a:t>n</a:t>
            </a:r>
            <a:r>
              <a:rPr lang="pt-BR" sz="1800" dirty="0">
                <a:cs typeface="Times New Roman" pitchFamily="18" charset="0"/>
              </a:rPr>
              <a:t>, que o torna eletricamente positivo. </a:t>
            </a:r>
          </a:p>
          <a:p>
            <a:pPr algn="just">
              <a:spcBef>
                <a:spcPct val="50000"/>
              </a:spcBef>
              <a:buFontTx/>
              <a:buChar char="•"/>
            </a:pPr>
            <a:r>
              <a:rPr lang="pt-BR" sz="1800" dirty="0">
                <a:cs typeface="Times New Roman" pitchFamily="18" charset="0"/>
              </a:rPr>
              <a:t> Estas cargas aprisionadas dão origem a um campo elétrico permanente que dificulta a passagem de mais elétrons do lado </a:t>
            </a:r>
            <a:r>
              <a:rPr lang="pt-BR" sz="1800" i="1" dirty="0">
                <a:cs typeface="Times New Roman" pitchFamily="18" charset="0"/>
              </a:rPr>
              <a:t>n</a:t>
            </a:r>
            <a:r>
              <a:rPr lang="pt-BR" sz="1800" dirty="0">
                <a:cs typeface="Times New Roman" pitchFamily="18" charset="0"/>
              </a:rPr>
              <a:t> para o lado </a:t>
            </a:r>
            <a:r>
              <a:rPr lang="pt-BR" sz="1800" i="1" dirty="0">
                <a:cs typeface="Times New Roman" pitchFamily="18" charset="0"/>
              </a:rPr>
              <a:t>p</a:t>
            </a:r>
            <a:r>
              <a:rPr lang="pt-BR" sz="1800" dirty="0">
                <a:cs typeface="Times New Roman" pitchFamily="18" charset="0"/>
              </a:rPr>
              <a:t>; este processo alcança um equilíbrio quando o campo elétrico forma uma barreira capaz de barrar os elétrons livres remanescentes no lado </a:t>
            </a:r>
            <a:r>
              <a:rPr lang="pt-BR" sz="1800" i="1" dirty="0">
                <a:cs typeface="Times New Roman" pitchFamily="18" charset="0"/>
              </a:rPr>
              <a:t>n</a:t>
            </a:r>
            <a:r>
              <a:rPr lang="pt-BR" sz="1800" dirty="0">
                <a:cs typeface="Times New Roman" pitchFamily="18" charset="0"/>
              </a:rPr>
              <a:t>.</a:t>
            </a:r>
          </a:p>
          <a:p>
            <a:pPr algn="just">
              <a:spcBef>
                <a:spcPct val="50000"/>
              </a:spcBef>
              <a:buFontTx/>
              <a:buChar char="•"/>
            </a:pPr>
            <a:r>
              <a:rPr lang="pt-BR" sz="1800" dirty="0">
                <a:cs typeface="Arial" pitchFamily="34" charset="0"/>
              </a:rPr>
              <a:t> Se a junção </a:t>
            </a:r>
            <a:r>
              <a:rPr lang="pt-BR" sz="1800" i="1" dirty="0" err="1">
                <a:cs typeface="Arial" pitchFamily="34" charset="0"/>
              </a:rPr>
              <a:t>pn</a:t>
            </a:r>
            <a:r>
              <a:rPr lang="pt-BR" sz="1800" dirty="0">
                <a:cs typeface="Arial" pitchFamily="34" charset="0"/>
              </a:rPr>
              <a:t> continua sendo exposta a fótons, ocorrerá a geração de pares elétrons-lacunas; se isto acontecer na região onde o campo elétrico é diferente de zero, as cargas serão aceleradas, gerando assim, uma corrente através da junção; este deslocamento de cargas dá origem a uma diferença de potencial chamada de </a:t>
            </a:r>
            <a:r>
              <a:rPr lang="pt-BR" sz="1800" i="1" dirty="0">
                <a:solidFill>
                  <a:srgbClr val="FF0000"/>
                </a:solidFill>
                <a:cs typeface="Arial" pitchFamily="34" charset="0"/>
              </a:rPr>
              <a:t>Efeito Fotovoltaico</a:t>
            </a:r>
            <a:r>
              <a:rPr lang="pt-BR" sz="1800" dirty="0">
                <a:cs typeface="Arial" pitchFamily="34" charset="0"/>
              </a:rPr>
              <a:t>. Se as duas extremidades do "pedaço" de silício forem conectadas por um fio, haverá uma circulação de elétrons. Este é o princípio de funcionamento das células fotovoltaicas.</a:t>
            </a:r>
            <a:r>
              <a:rPr lang="pt-BR" sz="1800" dirty="0">
                <a:cs typeface="Times New Roman" pitchFamily="18" charset="0"/>
              </a:rPr>
              <a:t> </a:t>
            </a:r>
          </a:p>
        </p:txBody>
      </p:sp>
      <p:sp>
        <p:nvSpPr>
          <p:cNvPr id="5"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1400899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a:xfrm>
            <a:off x="0" y="-387350"/>
            <a:ext cx="7772400" cy="1143000"/>
          </a:xfrm>
        </p:spPr>
        <p:txBody>
          <a:bodyPr/>
          <a:lstStyle/>
          <a:p>
            <a:pPr algn="l">
              <a:spcBef>
                <a:spcPct val="50000"/>
              </a:spcBef>
              <a:defRPr/>
            </a:pPr>
            <a:r>
              <a:rPr lang="pt-BR" sz="2400" b="1" kern="1200" dirty="0">
                <a:solidFill>
                  <a:srgbClr val="339933"/>
                </a:solidFill>
                <a:ea typeface="+mn-ea"/>
                <a:cs typeface="+mn-cs"/>
              </a:rPr>
              <a:t>CH – Principais Tipos de turbinas</a:t>
            </a:r>
          </a:p>
        </p:txBody>
      </p:sp>
      <p:sp>
        <p:nvSpPr>
          <p:cNvPr id="12291" name="Text Box 6"/>
          <p:cNvSpPr txBox="1">
            <a:spLocks noChangeArrowheads="1"/>
          </p:cNvSpPr>
          <p:nvPr/>
        </p:nvSpPr>
        <p:spPr bwMode="auto">
          <a:xfrm>
            <a:off x="0" y="476250"/>
            <a:ext cx="7696200" cy="5121275"/>
          </a:xfrm>
          <a:prstGeom prst="rect">
            <a:avLst/>
          </a:prstGeom>
          <a:noFill/>
          <a:ln w="9525">
            <a:noFill/>
            <a:miter lim="800000"/>
            <a:headEnd/>
            <a:tailEnd/>
          </a:ln>
        </p:spPr>
        <p:txBody>
          <a:bodyPr>
            <a:spAutoFit/>
          </a:bodyPr>
          <a:lstStyle/>
          <a:p>
            <a:pPr>
              <a:spcBef>
                <a:spcPct val="50000"/>
              </a:spcBef>
              <a:buFont typeface="Wingdings" pitchFamily="2" charset="2"/>
              <a:buChar char="è"/>
            </a:pPr>
            <a:r>
              <a:rPr lang="pt-BR" sz="2000" b="1">
                <a:cs typeface="Times New Roman" pitchFamily="18" charset="0"/>
              </a:rPr>
              <a:t>Turbinas de Ação</a:t>
            </a:r>
            <a:r>
              <a:rPr lang="pt-BR" sz="2000">
                <a:cs typeface="Times New Roman" pitchFamily="18" charset="0"/>
              </a:rPr>
              <a:t>: energia hidráulica (potencial) é convertida em energia cinética, para depois incidir nas pás do rotor e ser convertida em energia mecânica; tudo isso ocorre em pressão atmosférica; ex. Turbina Pelton.</a:t>
            </a:r>
          </a:p>
          <a:p>
            <a:pPr>
              <a:spcBef>
                <a:spcPct val="50000"/>
              </a:spcBef>
              <a:buFont typeface="Wingdings" pitchFamily="2" charset="2"/>
              <a:buChar char="è"/>
            </a:pPr>
            <a:endParaRPr lang="pt-BR" sz="2000">
              <a:cs typeface="Times New Roman" pitchFamily="18" charset="0"/>
            </a:endParaRPr>
          </a:p>
          <a:p>
            <a:pPr>
              <a:spcBef>
                <a:spcPct val="50000"/>
              </a:spcBef>
              <a:buFont typeface="Wingdings" pitchFamily="2" charset="2"/>
              <a:buChar char="è"/>
            </a:pPr>
            <a:r>
              <a:rPr lang="pt-BR" sz="2000">
                <a:cs typeface="Times New Roman" pitchFamily="18" charset="0"/>
              </a:rPr>
              <a:t> </a:t>
            </a:r>
            <a:r>
              <a:rPr lang="pt-BR" sz="2000" b="1">
                <a:cs typeface="Times New Roman" pitchFamily="18" charset="0"/>
              </a:rPr>
              <a:t>Turbinas de Reação</a:t>
            </a:r>
            <a:r>
              <a:rPr lang="pt-BR" sz="2000">
                <a:cs typeface="Times New Roman" pitchFamily="18" charset="0"/>
              </a:rPr>
              <a:t>: o rotor é submergido na água; ocorre diminuição de pressão e de velocidade entre a entrada e saída de água no rotor; ex. Francis (escoamento radial ou misto), Hélice (escoamento axial), Kaplan (escoamento axial);</a:t>
            </a:r>
          </a:p>
          <a:p>
            <a:pPr>
              <a:spcBef>
                <a:spcPct val="50000"/>
              </a:spcBef>
              <a:buFont typeface="Wingdings" pitchFamily="2" charset="2"/>
              <a:buChar char="è"/>
            </a:pPr>
            <a:endParaRPr lang="pt-BR" sz="2000">
              <a:cs typeface="Times New Roman" pitchFamily="18" charset="0"/>
            </a:endParaRPr>
          </a:p>
          <a:p>
            <a:pPr>
              <a:spcBef>
                <a:spcPct val="50000"/>
              </a:spcBef>
              <a:buFont typeface="Wingdings" pitchFamily="2" charset="2"/>
              <a:buChar char="è"/>
            </a:pPr>
            <a:endParaRPr lang="pt-BR" sz="2000">
              <a:cs typeface="Times New Roman" pitchFamily="18" charset="0"/>
            </a:endParaRPr>
          </a:p>
          <a:p>
            <a:pPr>
              <a:spcBef>
                <a:spcPct val="50000"/>
              </a:spcBef>
            </a:pPr>
            <a:r>
              <a:rPr lang="pt-BR" sz="2000">
                <a:solidFill>
                  <a:srgbClr val="FF0000"/>
                </a:solidFill>
                <a:cs typeface="Times New Roman" pitchFamily="18" charset="0"/>
              </a:rPr>
              <a:t>A escolha da turbina mais adequada depende da vazão, da queda líquida, da altitude do local de instalação, da conformação da rotação da turbina com o gerador, e da altura de sucção.</a:t>
            </a:r>
            <a:endParaRPr lang="pt-BR" sz="2000">
              <a:cs typeface="Times New Roman" pitchFamily="18" charset="0"/>
            </a:endParaRPr>
          </a:p>
        </p:txBody>
      </p:sp>
      <p:pic>
        <p:nvPicPr>
          <p:cNvPr id="12292" name="Picture 7" descr="C:\Documents and Settings\walmir\Desktop\pelton.gif"/>
          <p:cNvPicPr>
            <a:picLocks noChangeAspect="1" noChangeArrowheads="1"/>
          </p:cNvPicPr>
          <p:nvPr/>
        </p:nvPicPr>
        <p:blipFill>
          <a:blip r:embed="rId2" cstate="print"/>
          <a:srcRect/>
          <a:stretch>
            <a:fillRect/>
          </a:stretch>
        </p:blipFill>
        <p:spPr bwMode="auto">
          <a:xfrm>
            <a:off x="7696200" y="457200"/>
            <a:ext cx="1143000" cy="1600200"/>
          </a:xfrm>
          <a:prstGeom prst="rect">
            <a:avLst/>
          </a:prstGeom>
          <a:noFill/>
          <a:ln w="9525">
            <a:noFill/>
            <a:miter lim="800000"/>
            <a:headEnd/>
            <a:tailEnd/>
          </a:ln>
        </p:spPr>
      </p:pic>
      <p:pic>
        <p:nvPicPr>
          <p:cNvPr id="12293" name="Picture 8" descr="C:\Documents and Settings\walmir\Desktop\props.gif"/>
          <p:cNvPicPr>
            <a:picLocks noChangeAspect="1" noChangeArrowheads="1"/>
          </p:cNvPicPr>
          <p:nvPr/>
        </p:nvPicPr>
        <p:blipFill>
          <a:blip r:embed="rId3" cstate="print"/>
          <a:srcRect/>
          <a:stretch>
            <a:fillRect/>
          </a:stretch>
        </p:blipFill>
        <p:spPr bwMode="auto">
          <a:xfrm>
            <a:off x="7772400" y="2286000"/>
            <a:ext cx="1143000" cy="1497013"/>
          </a:xfrm>
          <a:prstGeom prst="rect">
            <a:avLst/>
          </a:prstGeom>
          <a:noFill/>
          <a:ln w="9525">
            <a:noFill/>
            <a:miter lim="800000"/>
            <a:headEnd/>
            <a:tailEnd/>
          </a:ln>
        </p:spPr>
      </p:pic>
      <p:sp>
        <p:nvSpPr>
          <p:cNvPr id="12294"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7027"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Princípio de funcionamento</a:t>
            </a:r>
          </a:p>
        </p:txBody>
      </p:sp>
      <p:pic>
        <p:nvPicPr>
          <p:cNvPr id="257029" name="Picture 5" descr="C:\meira\Desktop\CEMAR\PV\Slide1.svg.eps"/>
          <p:cNvPicPr>
            <a:picLocks noChangeAspect="1" noChangeArrowheads="1"/>
          </p:cNvPicPr>
          <p:nvPr/>
        </p:nvPicPr>
        <p:blipFill>
          <a:blip r:embed="rId2" cstate="print"/>
          <a:srcRect/>
          <a:stretch>
            <a:fillRect/>
          </a:stretch>
        </p:blipFill>
        <p:spPr bwMode="auto">
          <a:xfrm>
            <a:off x="1196082" y="1124744"/>
            <a:ext cx="6751836" cy="4761365"/>
          </a:xfrm>
          <a:prstGeom prst="rect">
            <a:avLst/>
          </a:prstGeom>
          <a:noFill/>
        </p:spPr>
      </p:pic>
      <p:sp>
        <p:nvSpPr>
          <p:cNvPr id="5"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420872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8051"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Tipos</a:t>
            </a:r>
          </a:p>
        </p:txBody>
      </p:sp>
      <p:sp>
        <p:nvSpPr>
          <p:cNvPr id="258053" name="Text Box 5"/>
          <p:cNvSpPr txBox="1">
            <a:spLocks noChangeArrowheads="1"/>
          </p:cNvSpPr>
          <p:nvPr/>
        </p:nvSpPr>
        <p:spPr bwMode="auto">
          <a:xfrm>
            <a:off x="0" y="381000"/>
            <a:ext cx="8839200" cy="641350"/>
          </a:xfrm>
          <a:prstGeom prst="rect">
            <a:avLst/>
          </a:prstGeom>
          <a:noFill/>
          <a:ln w="9525">
            <a:noFill/>
            <a:miter lim="800000"/>
            <a:headEnd/>
            <a:tailEnd/>
          </a:ln>
          <a:effectLst/>
        </p:spPr>
        <p:txBody>
          <a:bodyPr>
            <a:spAutoFit/>
          </a:bodyPr>
          <a:lstStyle/>
          <a:p>
            <a:pPr algn="just">
              <a:spcBef>
                <a:spcPct val="50000"/>
              </a:spcBef>
            </a:pPr>
            <a:r>
              <a:rPr lang="pt-BR" sz="1800" dirty="0">
                <a:cs typeface="Arial" pitchFamily="34" charset="0"/>
              </a:rPr>
              <a:t>As células fotovoltaicas são fabricadas, na sua grande maioria, usando o silício (Si) podendo ser constituídas de cristais monocristalinos, policristalinos ou de silício amorfo.</a:t>
            </a:r>
            <a:endParaRPr lang="pt-BR" sz="1800" dirty="0"/>
          </a:p>
        </p:txBody>
      </p:sp>
      <p:graphicFrame>
        <p:nvGraphicFramePr>
          <p:cNvPr id="292864" name="Object 2048"/>
          <p:cNvGraphicFramePr>
            <a:graphicFrameLocks noChangeAspect="1"/>
          </p:cNvGraphicFramePr>
          <p:nvPr>
            <p:extLst>
              <p:ext uri="{D42A27DB-BD31-4B8C-83A1-F6EECF244321}">
                <p14:modId xmlns:p14="http://schemas.microsoft.com/office/powerpoint/2010/main" val="1643672562"/>
              </p:ext>
            </p:extLst>
          </p:nvPr>
        </p:nvGraphicFramePr>
        <p:xfrm>
          <a:off x="0" y="1204913"/>
          <a:ext cx="4360863" cy="2452687"/>
        </p:xfrm>
        <a:graphic>
          <a:graphicData uri="http://schemas.openxmlformats.org/presentationml/2006/ole">
            <mc:AlternateContent xmlns:mc="http://schemas.openxmlformats.org/markup-compatibility/2006">
              <mc:Choice xmlns:v="urn:schemas-microsoft-com:vml" Requires="v">
                <p:oleObj spid="_x0000_s40970" name="Document" r:id="rId3" imgW="6234684" imgH="4063746" progId="Word.Document.8">
                  <p:embed/>
                </p:oleObj>
              </mc:Choice>
              <mc:Fallback>
                <p:oleObj name="Document" r:id="rId3" imgW="6234684" imgH="4063746" progId="Word.Documen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b="13725"/>
                      <a:stretch>
                        <a:fillRect/>
                      </a:stretch>
                    </p:blipFill>
                    <p:spPr bwMode="auto">
                      <a:xfrm>
                        <a:off x="0" y="1204913"/>
                        <a:ext cx="4360863" cy="2452687"/>
                      </a:xfrm>
                      <a:prstGeom prst="rect">
                        <a:avLst/>
                      </a:prstGeom>
                      <a:solidFill>
                        <a:srgbClr val="FFFFFF"/>
                      </a:solidFill>
                    </p:spPr>
                  </p:pic>
                </p:oleObj>
              </mc:Fallback>
            </mc:AlternateContent>
          </a:graphicData>
        </a:graphic>
      </p:graphicFrame>
      <p:graphicFrame>
        <p:nvGraphicFramePr>
          <p:cNvPr id="292865" name="Object 2049"/>
          <p:cNvGraphicFramePr>
            <a:graphicFrameLocks noChangeAspect="1"/>
          </p:cNvGraphicFramePr>
          <p:nvPr/>
        </p:nvGraphicFramePr>
        <p:xfrm>
          <a:off x="4495800" y="1089025"/>
          <a:ext cx="4360863" cy="2644775"/>
        </p:xfrm>
        <a:graphic>
          <a:graphicData uri="http://schemas.openxmlformats.org/presentationml/2006/ole">
            <mc:AlternateContent xmlns:mc="http://schemas.openxmlformats.org/markup-compatibility/2006">
              <mc:Choice xmlns:v="urn:schemas-microsoft-com:vml" Requires="v">
                <p:oleObj spid="_x0000_s40971" name="Documento" r:id="rId5" imgW="6234684" imgH="4063746" progId="Word.Document.8">
                  <p:embed/>
                </p:oleObj>
              </mc:Choice>
              <mc:Fallback>
                <p:oleObj name="Documento" r:id="rId5" imgW="6234684" imgH="4063746" progId="Word.Document.8">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b="6975"/>
                      <a:stretch>
                        <a:fillRect/>
                      </a:stretch>
                    </p:blipFill>
                    <p:spPr bwMode="auto">
                      <a:xfrm>
                        <a:off x="4495800" y="1089025"/>
                        <a:ext cx="4360863" cy="2644775"/>
                      </a:xfrm>
                      <a:prstGeom prst="rect">
                        <a:avLst/>
                      </a:prstGeom>
                      <a:solidFill>
                        <a:srgbClr val="FFFFFF"/>
                      </a:solidFill>
                    </p:spPr>
                  </p:pic>
                </p:oleObj>
              </mc:Fallback>
            </mc:AlternateContent>
          </a:graphicData>
        </a:graphic>
      </p:graphicFrame>
      <p:sp>
        <p:nvSpPr>
          <p:cNvPr id="258056"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
        <p:nvSpPr>
          <p:cNvPr id="258057" name="Text Box 9"/>
          <p:cNvSpPr txBox="1">
            <a:spLocks noChangeArrowheads="1"/>
          </p:cNvSpPr>
          <p:nvPr/>
        </p:nvSpPr>
        <p:spPr bwMode="auto">
          <a:xfrm>
            <a:off x="76200" y="3687763"/>
            <a:ext cx="8763000" cy="2560637"/>
          </a:xfrm>
          <a:prstGeom prst="rect">
            <a:avLst/>
          </a:prstGeom>
          <a:noFill/>
          <a:ln w="9525">
            <a:noFill/>
            <a:miter lim="800000"/>
            <a:headEnd/>
            <a:tailEnd/>
          </a:ln>
          <a:effectLst/>
        </p:spPr>
        <p:txBody>
          <a:bodyPr>
            <a:spAutoFit/>
          </a:bodyPr>
          <a:lstStyle/>
          <a:p>
            <a:pPr algn="just">
              <a:spcBef>
                <a:spcPct val="30000"/>
              </a:spcBef>
            </a:pPr>
            <a:r>
              <a:rPr lang="pt-BR" sz="1200" dirty="0">
                <a:cs typeface="Times New Roman" pitchFamily="18" charset="0"/>
              </a:rPr>
              <a:t> </a:t>
            </a:r>
            <a:r>
              <a:rPr lang="pt-BR" sz="1200" b="1" i="1" dirty="0">
                <a:solidFill>
                  <a:srgbClr val="800000"/>
                </a:solidFill>
                <a:latin typeface="Arial" pitchFamily="34" charset="0"/>
                <a:cs typeface="Arial" pitchFamily="34" charset="0"/>
              </a:rPr>
              <a:t>Silício Amorfo (não apresenta estrutura cristalina)</a:t>
            </a:r>
            <a:endParaRPr lang="pt-BR" sz="1200" dirty="0">
              <a:cs typeface="Times New Roman" pitchFamily="18" charset="0"/>
            </a:endParaRPr>
          </a:p>
          <a:p>
            <a:pPr algn="just">
              <a:spcBef>
                <a:spcPct val="30000"/>
              </a:spcBef>
            </a:pPr>
            <a:r>
              <a:rPr lang="pt-BR" sz="1200" dirty="0">
                <a:latin typeface="Arial" pitchFamily="34" charset="0"/>
                <a:cs typeface="Arial" pitchFamily="34" charset="0"/>
                <a:sym typeface="Wingdings" pitchFamily="2" charset="2"/>
              </a:rPr>
              <a:t> </a:t>
            </a:r>
            <a:r>
              <a:rPr lang="pt-BR" sz="1200" dirty="0">
                <a:latin typeface="Arial" pitchFamily="34" charset="0"/>
                <a:cs typeface="Arial" pitchFamily="34" charset="0"/>
              </a:rPr>
              <a:t>Uma célula de silício amorfo difere das demais estruturas cristalinas por apresentar alto grau de desordem na estrutura dos átomos. A utilização de silício amorfo para uso em fotocélulas tem mostrado grandes vantagens tanto nas propriedades elétricas quanto no processo de fabricação. </a:t>
            </a:r>
            <a:r>
              <a:rPr lang="pt-BR" sz="1200" dirty="0">
                <a:latin typeface="Arial" pitchFamily="34" charset="0"/>
                <a:cs typeface="Arial" pitchFamily="34" charset="0"/>
                <a:sym typeface="Wingdings" pitchFamily="2" charset="2"/>
              </a:rPr>
              <a:t> </a:t>
            </a:r>
            <a:r>
              <a:rPr lang="pt-BR" sz="1200" dirty="0">
                <a:latin typeface="Arial" pitchFamily="34" charset="0"/>
                <a:cs typeface="Arial" pitchFamily="34" charset="0"/>
              </a:rPr>
              <a:t>Essas células são obtidas por meio de deposição de camadas muito finas de silício sobre superfícies de vidro ou metal, e por isso vem se mostrando uma forte tecnologia para sistemas fotovoltaicos de baixo custo. </a:t>
            </a:r>
            <a:r>
              <a:rPr lang="pt-BR" sz="1200" dirty="0">
                <a:latin typeface="Arial" pitchFamily="34" charset="0"/>
                <a:cs typeface="Arial" pitchFamily="34" charset="0"/>
                <a:sym typeface="Wingdings" pitchFamily="2" charset="2"/>
              </a:rPr>
              <a:t> </a:t>
            </a:r>
            <a:r>
              <a:rPr lang="pt-BR" sz="1200" dirty="0">
                <a:latin typeface="Arial" pitchFamily="34" charset="0"/>
                <a:cs typeface="Arial" pitchFamily="34" charset="0"/>
              </a:rPr>
              <a:t>Mesmo apresentando um custo reduzido na produção, o uso de silício amorfo apresenta duas desvantagens: a primeira é a baixa eficiência de conversão (entre 5 e 7%); a segunda é que as células são afetadas por um processo de degradação logo nos primeiros meses de operação, reduzindo assim a eficiência ao longo da vida útil.</a:t>
            </a:r>
            <a:endParaRPr lang="pt-BR" sz="1200" dirty="0">
              <a:cs typeface="Times New Roman" pitchFamily="18" charset="0"/>
            </a:endParaRPr>
          </a:p>
          <a:p>
            <a:pPr algn="just">
              <a:spcBef>
                <a:spcPct val="30000"/>
              </a:spcBef>
            </a:pPr>
            <a:r>
              <a:rPr lang="pt-BR" sz="1200" dirty="0">
                <a:latin typeface="Arial" pitchFamily="34" charset="0"/>
                <a:cs typeface="Arial" pitchFamily="34" charset="0"/>
              </a:rPr>
              <a:t>Por outro lado, o silício amorfo apresenta vantagens que compensam as deficiências acima citadas, são elas:</a:t>
            </a:r>
            <a:endParaRPr lang="pt-BR" sz="1200" dirty="0">
              <a:cs typeface="Times New Roman" pitchFamily="18" charset="0"/>
            </a:endParaRPr>
          </a:p>
          <a:p>
            <a:pPr lvl="1" algn="just">
              <a:spcBef>
                <a:spcPct val="30000"/>
              </a:spcBef>
              <a:buFontTx/>
              <a:buChar char="•"/>
            </a:pPr>
            <a:r>
              <a:rPr lang="pt-BR" sz="1200" dirty="0">
                <a:latin typeface="Arial" pitchFamily="34" charset="0"/>
                <a:cs typeface="Arial" pitchFamily="34" charset="0"/>
              </a:rPr>
              <a:t> Processo de fabricação relativamente simples e barato; </a:t>
            </a:r>
            <a:endParaRPr lang="pt-BR" sz="1200" dirty="0"/>
          </a:p>
          <a:p>
            <a:pPr lvl="1" algn="just">
              <a:spcBef>
                <a:spcPct val="30000"/>
              </a:spcBef>
              <a:buFontTx/>
              <a:buChar char="•"/>
            </a:pPr>
            <a:r>
              <a:rPr lang="pt-BR" sz="1200" dirty="0">
                <a:latin typeface="Arial" pitchFamily="34" charset="0"/>
                <a:cs typeface="Arial" pitchFamily="34" charset="0"/>
              </a:rPr>
              <a:t> Possibilidade de fabricação de células com grandes áreas; </a:t>
            </a:r>
          </a:p>
          <a:p>
            <a:pPr lvl="1" algn="just">
              <a:spcBef>
                <a:spcPct val="30000"/>
              </a:spcBef>
              <a:buFontTx/>
              <a:buChar char="•"/>
            </a:pPr>
            <a:r>
              <a:rPr lang="pt-BR" sz="1200" dirty="0">
                <a:latin typeface="Arial" pitchFamily="34" charset="0"/>
                <a:cs typeface="Arial" pitchFamily="34" charset="0"/>
              </a:rPr>
              <a:t> Baixo consumo de energia na produção.</a:t>
            </a:r>
            <a:r>
              <a:rPr lang="pt-BR" sz="1200" dirty="0"/>
              <a:t> </a:t>
            </a:r>
          </a:p>
        </p:txBody>
      </p:sp>
    </p:spTree>
    <p:extLst>
      <p:ext uri="{BB962C8B-B14F-4D97-AF65-F5344CB8AC3E}">
        <p14:creationId xmlns:p14="http://schemas.microsoft.com/office/powerpoint/2010/main" val="498790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8051"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Tipos</a:t>
            </a:r>
          </a:p>
        </p:txBody>
      </p:sp>
      <p:sp>
        <p:nvSpPr>
          <p:cNvPr id="258053" name="Text Box 5"/>
          <p:cNvSpPr txBox="1">
            <a:spLocks noChangeArrowheads="1"/>
          </p:cNvSpPr>
          <p:nvPr/>
        </p:nvSpPr>
        <p:spPr bwMode="auto">
          <a:xfrm>
            <a:off x="53280" y="486826"/>
            <a:ext cx="8839200" cy="5678478"/>
          </a:xfrm>
          <a:prstGeom prst="rect">
            <a:avLst/>
          </a:prstGeom>
          <a:noFill/>
          <a:ln w="9525">
            <a:noFill/>
            <a:miter lim="800000"/>
            <a:headEnd/>
            <a:tailEnd/>
          </a:ln>
          <a:effectLst/>
        </p:spPr>
        <p:txBody>
          <a:bodyPr>
            <a:spAutoFit/>
          </a:bodyPr>
          <a:lstStyle/>
          <a:p>
            <a:pPr algn="just">
              <a:spcBef>
                <a:spcPct val="30000"/>
              </a:spcBef>
            </a:pPr>
            <a:r>
              <a:rPr lang="pt-BR" sz="1200" b="1" i="1" dirty="0">
                <a:solidFill>
                  <a:srgbClr val="800000"/>
                </a:solidFill>
                <a:latin typeface="Arial" pitchFamily="34" charset="0"/>
                <a:cs typeface="Arial" pitchFamily="34" charset="0"/>
              </a:rPr>
              <a:t>Telureto de cádmio (CdTe)</a:t>
            </a:r>
          </a:p>
          <a:p>
            <a:pPr algn="just">
              <a:spcBef>
                <a:spcPct val="50000"/>
              </a:spcBef>
            </a:pPr>
            <a:r>
              <a:rPr lang="pt-BR" sz="1800" dirty="0">
                <a:cs typeface="Arial" pitchFamily="34" charset="0"/>
              </a:rPr>
              <a:t>Também uma tecnologia de filmes finos, este material já vem sendo usado há mais de uma década para aplicação em calculadoras.  Nos últimos anos começaram a ser comercializados módulos para grandes áreas externas, normalmente sobre placas de vidros. Os baixos custos de produção em grande escala, quando comparado as células de silício, são um atrativo, assim como a maior eficiência na conversão da energia solar em elétrica em comparação com os filmes finos de silício amorfo (a-Si). Contudo, a disponibilidade deste composto químico usado como matéria-prima é bem inferior a do silício. Outro problema desta tecnologia é a toxidade do cádmio que, como o mercúrio, pode se acumular na cadeia de alimentos.</a:t>
            </a:r>
          </a:p>
          <a:p>
            <a:pPr algn="just">
              <a:spcBef>
                <a:spcPct val="50000"/>
              </a:spcBef>
            </a:pPr>
            <a:r>
              <a:rPr lang="pt-BR" sz="1800" dirty="0">
                <a:cs typeface="Arial" pitchFamily="34" charset="0"/>
              </a:rPr>
              <a:t> </a:t>
            </a:r>
            <a:r>
              <a:rPr lang="pt-BR" sz="1200" b="1" i="1" dirty="0">
                <a:solidFill>
                  <a:srgbClr val="800000"/>
                </a:solidFill>
                <a:latin typeface="Arial" pitchFamily="34" charset="0"/>
                <a:cs typeface="Arial" pitchFamily="34" charset="0"/>
              </a:rPr>
              <a:t>Disseleneto de cobre (gálio) e índio (CIS e CIGS)</a:t>
            </a:r>
          </a:p>
          <a:p>
            <a:pPr algn="just">
              <a:spcBef>
                <a:spcPct val="50000"/>
              </a:spcBef>
            </a:pPr>
            <a:r>
              <a:rPr lang="pt-BR" sz="1800" dirty="0"/>
              <a:t>As células solares fabricadas a partir da família de compostos baseados no disseleneto de cobre e índio (CulnSe2, ou simplesmente CIS) e disseleneto de cobre, gálio e índio (Cu(InGa)Se2, ou simplesmente CIGS) são bastante similares a do Telureto de cádmio. Não são fáceis de serem fabricadas em escala industrial, razão pelo qual as empresas ativas nesta área levaram alguns anos para desenvolverem uma boa capacidade de produção. Devido a boa aparência, são atrativos para aplicações integradas a edifícios, além de terem uma boa eficiência (chegam a 12%, bem superior as de silício amorfo – a-Si). Porém, assim como as células de CdTe, também envolvem problemas ligados a toxidade dos elementos e a pouca abundância.</a:t>
            </a:r>
          </a:p>
        </p:txBody>
      </p:sp>
      <p:sp>
        <p:nvSpPr>
          <p:cNvPr id="9" name="Rectangle 8"/>
          <p:cNvSpPr>
            <a:spLocks noChangeArrowheads="1"/>
          </p:cNvSpPr>
          <p:nvPr/>
        </p:nvSpPr>
        <p:spPr bwMode="auto">
          <a:xfrm>
            <a:off x="1187624" y="6494332"/>
            <a:ext cx="5445224" cy="276999"/>
          </a:xfrm>
          <a:prstGeom prst="rect">
            <a:avLst/>
          </a:prstGeom>
          <a:noFill/>
          <a:ln w="9525">
            <a:noFill/>
            <a:miter lim="800000"/>
            <a:headEnd/>
            <a:tailEnd/>
          </a:ln>
          <a:effectLst/>
        </p:spPr>
        <p:txBody>
          <a:bodyPr wrap="square">
            <a:spAutoFit/>
          </a:bodyPr>
          <a:lstStyle/>
          <a:p>
            <a:pPr algn="ctr"/>
            <a:r>
              <a:rPr lang="pt-BR" sz="1200" dirty="0">
                <a:ea typeface="TimesNewRoman"/>
                <a:cs typeface="TimesNewRoman"/>
              </a:rPr>
              <a:t>Fonte: http://www.americadosol.org/</a:t>
            </a:r>
          </a:p>
        </p:txBody>
      </p:sp>
    </p:spTree>
    <p:extLst>
      <p:ext uri="{BB962C8B-B14F-4D97-AF65-F5344CB8AC3E}">
        <p14:creationId xmlns:p14="http://schemas.microsoft.com/office/powerpoint/2010/main" val="40009428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58051"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Tipos</a:t>
            </a:r>
          </a:p>
        </p:txBody>
      </p:sp>
      <p:sp>
        <p:nvSpPr>
          <p:cNvPr id="10" name="Rectangle 9"/>
          <p:cNvSpPr>
            <a:spLocks noChangeArrowheads="1"/>
          </p:cNvSpPr>
          <p:nvPr/>
        </p:nvSpPr>
        <p:spPr bwMode="auto">
          <a:xfrm>
            <a:off x="1187624" y="6494332"/>
            <a:ext cx="5445224" cy="276999"/>
          </a:xfrm>
          <a:prstGeom prst="rect">
            <a:avLst/>
          </a:prstGeom>
          <a:noFill/>
          <a:ln w="9525">
            <a:noFill/>
            <a:miter lim="800000"/>
            <a:headEnd/>
            <a:tailEnd/>
          </a:ln>
          <a:effectLst/>
        </p:spPr>
        <p:txBody>
          <a:bodyPr wrap="square">
            <a:spAutoFit/>
          </a:bodyPr>
          <a:lstStyle/>
          <a:p>
            <a:pPr algn="ctr"/>
            <a:r>
              <a:rPr lang="pt-BR" sz="1200" dirty="0">
                <a:ea typeface="TimesNewRoman"/>
                <a:cs typeface="TimesNewRoman"/>
              </a:rPr>
              <a:t>Fonte: http://http://www.radnoursolar.com</a:t>
            </a:r>
          </a:p>
        </p:txBody>
      </p:sp>
      <p:graphicFrame>
        <p:nvGraphicFramePr>
          <p:cNvPr id="5" name="Table 4"/>
          <p:cNvGraphicFramePr>
            <a:graphicFrameLocks noGrp="1"/>
          </p:cNvGraphicFramePr>
          <p:nvPr>
            <p:extLst>
              <p:ext uri="{D42A27DB-BD31-4B8C-83A1-F6EECF244321}">
                <p14:modId xmlns:p14="http://schemas.microsoft.com/office/powerpoint/2010/main" val="1498597262"/>
              </p:ext>
            </p:extLst>
          </p:nvPr>
        </p:nvGraphicFramePr>
        <p:xfrm>
          <a:off x="467543" y="1988840"/>
          <a:ext cx="8208913" cy="2593848"/>
        </p:xfrm>
        <a:graphic>
          <a:graphicData uri="http://schemas.openxmlformats.org/drawingml/2006/table">
            <a:tbl>
              <a:tblPr firstRow="1" firstCol="1" bandRow="1">
                <a:tableStyleId>{5C22544A-7EE6-4342-B048-85BDC9FD1C3A}</a:tableStyleId>
              </a:tblPr>
              <a:tblGrid>
                <a:gridCol w="2232248">
                  <a:extLst>
                    <a:ext uri="{9D8B030D-6E8A-4147-A177-3AD203B41FA5}">
                      <a16:colId xmlns:a16="http://schemas.microsoft.com/office/drawing/2014/main" val="20000"/>
                    </a:ext>
                  </a:extLst>
                </a:gridCol>
                <a:gridCol w="2016224">
                  <a:extLst>
                    <a:ext uri="{9D8B030D-6E8A-4147-A177-3AD203B41FA5}">
                      <a16:colId xmlns:a16="http://schemas.microsoft.com/office/drawing/2014/main" val="20001"/>
                    </a:ext>
                  </a:extLst>
                </a:gridCol>
                <a:gridCol w="2016224">
                  <a:extLst>
                    <a:ext uri="{9D8B030D-6E8A-4147-A177-3AD203B41FA5}">
                      <a16:colId xmlns:a16="http://schemas.microsoft.com/office/drawing/2014/main" val="20002"/>
                    </a:ext>
                  </a:extLst>
                </a:gridCol>
                <a:gridCol w="1944217">
                  <a:extLst>
                    <a:ext uri="{9D8B030D-6E8A-4147-A177-3AD203B41FA5}">
                      <a16:colId xmlns:a16="http://schemas.microsoft.com/office/drawing/2014/main" val="20003"/>
                    </a:ext>
                  </a:extLst>
                </a:gridCol>
              </a:tblGrid>
              <a:tr h="0">
                <a:tc>
                  <a:txBody>
                    <a:bodyPr/>
                    <a:lstStyle/>
                    <a:p>
                      <a:pPr marL="0" marR="0" algn="ctr">
                        <a:lnSpc>
                          <a:spcPct val="115000"/>
                        </a:lnSpc>
                        <a:spcBef>
                          <a:spcPts val="0"/>
                        </a:spcBef>
                        <a:spcAft>
                          <a:spcPts val="0"/>
                        </a:spcAft>
                      </a:pPr>
                      <a:r>
                        <a:rPr lang="en-US" sz="1600" b="1" dirty="0">
                          <a:effectLst/>
                        </a:rPr>
                        <a:t>Type</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Typical module efficiency</a:t>
                      </a:r>
                      <a:br>
                        <a:rPr lang="en-US" sz="1600" b="1">
                          <a:effectLst/>
                        </a:rPr>
                      </a:br>
                      <a:r>
                        <a:rPr lang="en-US" sz="1600" b="1">
                          <a:effectLst/>
                        </a:rPr>
                        <a:t>[%]</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Maximum recorded module efficiency</a:t>
                      </a:r>
                      <a:br>
                        <a:rPr lang="en-US" sz="1600" b="1" dirty="0">
                          <a:effectLst/>
                        </a:rPr>
                      </a:br>
                      <a:r>
                        <a:rPr lang="en-US" sz="1600" b="1" dirty="0">
                          <a:effectLst/>
                        </a:rPr>
                        <a:t>[%]</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Maximum recorded laboratory efficiency</a:t>
                      </a:r>
                      <a:br>
                        <a:rPr lang="en-US" sz="1600" b="1">
                          <a:effectLst/>
                        </a:rPr>
                      </a:br>
                      <a:r>
                        <a:rPr lang="en-US" sz="1600" b="1">
                          <a:effectLst/>
                        </a:rPr>
                        <a:t>[%]</a:t>
                      </a:r>
                      <a:endParaRPr lang="en-US" sz="2000" b="1">
                        <a:effectLst/>
                        <a:latin typeface="Calibri"/>
                        <a:ea typeface="Calibri"/>
                        <a:cs typeface="Times New Roman"/>
                      </a:endParaRPr>
                    </a:p>
                  </a:txBody>
                  <a:tcPr marL="38100" marR="38100" marT="38100" marB="38100"/>
                </a:tc>
                <a:extLst>
                  <a:ext uri="{0D108BD9-81ED-4DB2-BD59-A6C34878D82A}">
                    <a16:rowId xmlns:a16="http://schemas.microsoft.com/office/drawing/2014/main" val="10000"/>
                  </a:ext>
                </a:extLst>
              </a:tr>
              <a:tr h="0">
                <a:tc>
                  <a:txBody>
                    <a:bodyPr/>
                    <a:lstStyle/>
                    <a:p>
                      <a:pPr marL="0" marR="0">
                        <a:lnSpc>
                          <a:spcPct val="115000"/>
                        </a:lnSpc>
                        <a:spcBef>
                          <a:spcPts val="0"/>
                        </a:spcBef>
                        <a:spcAft>
                          <a:spcPts val="0"/>
                        </a:spcAft>
                      </a:pPr>
                      <a:r>
                        <a:rPr lang="en-US" sz="1600" b="1" dirty="0">
                          <a:effectLst/>
                        </a:rPr>
                        <a:t>Single crystalline silicon</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12-15</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22,7</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24,7</a:t>
                      </a:r>
                      <a:endParaRPr lang="en-US" sz="2000" b="1">
                        <a:effectLst/>
                        <a:latin typeface="Calibri"/>
                        <a:ea typeface="Calibri"/>
                        <a:cs typeface="Times New Roman"/>
                      </a:endParaRPr>
                    </a:p>
                  </a:txBody>
                  <a:tcPr marL="38100" marR="38100" marT="38100" marB="38100"/>
                </a:tc>
                <a:extLst>
                  <a:ext uri="{0D108BD9-81ED-4DB2-BD59-A6C34878D82A}">
                    <a16:rowId xmlns:a16="http://schemas.microsoft.com/office/drawing/2014/main" val="10001"/>
                  </a:ext>
                </a:extLst>
              </a:tr>
              <a:tr h="0">
                <a:tc>
                  <a:txBody>
                    <a:bodyPr/>
                    <a:lstStyle/>
                    <a:p>
                      <a:pPr marL="0" marR="0">
                        <a:lnSpc>
                          <a:spcPct val="115000"/>
                        </a:lnSpc>
                        <a:spcBef>
                          <a:spcPts val="0"/>
                        </a:spcBef>
                        <a:spcAft>
                          <a:spcPts val="0"/>
                        </a:spcAft>
                      </a:pPr>
                      <a:r>
                        <a:rPr lang="en-US" sz="1600" b="1">
                          <a:effectLst/>
                        </a:rPr>
                        <a:t>Multicrystalline silicon</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11-14</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15,3</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19,8</a:t>
                      </a:r>
                      <a:endParaRPr lang="en-US" sz="2000" b="1" dirty="0">
                        <a:effectLst/>
                        <a:latin typeface="Calibri"/>
                        <a:ea typeface="Calibri"/>
                        <a:cs typeface="Times New Roman"/>
                      </a:endParaRPr>
                    </a:p>
                  </a:txBody>
                  <a:tcPr marL="38100" marR="38100" marT="38100" marB="38100"/>
                </a:tc>
                <a:extLst>
                  <a:ext uri="{0D108BD9-81ED-4DB2-BD59-A6C34878D82A}">
                    <a16:rowId xmlns:a16="http://schemas.microsoft.com/office/drawing/2014/main" val="10002"/>
                  </a:ext>
                </a:extLst>
              </a:tr>
              <a:tr h="0">
                <a:tc>
                  <a:txBody>
                    <a:bodyPr/>
                    <a:lstStyle/>
                    <a:p>
                      <a:pPr marL="0" marR="0">
                        <a:lnSpc>
                          <a:spcPct val="115000"/>
                        </a:lnSpc>
                        <a:spcBef>
                          <a:spcPts val="0"/>
                        </a:spcBef>
                        <a:spcAft>
                          <a:spcPts val="0"/>
                        </a:spcAft>
                      </a:pPr>
                      <a:r>
                        <a:rPr lang="en-US" sz="1600" b="1">
                          <a:effectLst/>
                        </a:rPr>
                        <a:t>Amorphous silicon</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5-7</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12,7</a:t>
                      </a:r>
                      <a:endParaRPr lang="en-US" sz="2000" b="1" dirty="0">
                        <a:effectLst/>
                        <a:latin typeface="Calibri"/>
                        <a:ea typeface="Calibri"/>
                        <a:cs typeface="Times New Roman"/>
                      </a:endParaRPr>
                    </a:p>
                  </a:txBody>
                  <a:tcPr marL="38100" marR="38100" marT="38100" marB="38100"/>
                </a:tc>
                <a:extLst>
                  <a:ext uri="{0D108BD9-81ED-4DB2-BD59-A6C34878D82A}">
                    <a16:rowId xmlns:a16="http://schemas.microsoft.com/office/drawing/2014/main" val="10003"/>
                  </a:ext>
                </a:extLst>
              </a:tr>
              <a:tr h="0">
                <a:tc>
                  <a:txBody>
                    <a:bodyPr/>
                    <a:lstStyle/>
                    <a:p>
                      <a:pPr marL="0" marR="0">
                        <a:lnSpc>
                          <a:spcPct val="115000"/>
                        </a:lnSpc>
                        <a:spcBef>
                          <a:spcPts val="0"/>
                        </a:spcBef>
                        <a:spcAft>
                          <a:spcPts val="0"/>
                        </a:spcAft>
                      </a:pPr>
                      <a:r>
                        <a:rPr lang="en-US" sz="1600" b="1">
                          <a:effectLst/>
                        </a:rPr>
                        <a:t>Cadmium telluride</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10.5</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16.0</a:t>
                      </a:r>
                      <a:endParaRPr lang="en-US" sz="2000" b="1" dirty="0">
                        <a:effectLst/>
                        <a:latin typeface="Calibri"/>
                        <a:ea typeface="Calibri"/>
                        <a:cs typeface="Times New Roman"/>
                      </a:endParaRPr>
                    </a:p>
                  </a:txBody>
                  <a:tcPr marL="38100" marR="38100" marT="38100" marB="38100"/>
                </a:tc>
                <a:extLst>
                  <a:ext uri="{0D108BD9-81ED-4DB2-BD59-A6C34878D82A}">
                    <a16:rowId xmlns:a16="http://schemas.microsoft.com/office/drawing/2014/main" val="10004"/>
                  </a:ext>
                </a:extLst>
              </a:tr>
              <a:tr h="0">
                <a:tc>
                  <a:txBody>
                    <a:bodyPr/>
                    <a:lstStyle/>
                    <a:p>
                      <a:pPr marL="0" marR="0">
                        <a:lnSpc>
                          <a:spcPct val="115000"/>
                        </a:lnSpc>
                        <a:spcBef>
                          <a:spcPts val="0"/>
                        </a:spcBef>
                        <a:spcAft>
                          <a:spcPts val="0"/>
                        </a:spcAft>
                      </a:pPr>
                      <a:r>
                        <a:rPr lang="en-US" sz="1600" b="1">
                          <a:effectLst/>
                        </a:rPr>
                        <a:t>CIGS</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a:effectLst/>
                        </a:rPr>
                        <a:t>-</a:t>
                      </a:r>
                      <a:endParaRPr lang="en-US" sz="2000" b="1">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12,1</a:t>
                      </a:r>
                      <a:endParaRPr lang="en-US" sz="2000" b="1" dirty="0">
                        <a:effectLst/>
                        <a:latin typeface="Calibri"/>
                        <a:ea typeface="Calibri"/>
                        <a:cs typeface="Times New Roman"/>
                      </a:endParaRPr>
                    </a:p>
                  </a:txBody>
                  <a:tcPr marL="38100" marR="38100" marT="38100" marB="38100"/>
                </a:tc>
                <a:tc>
                  <a:txBody>
                    <a:bodyPr/>
                    <a:lstStyle/>
                    <a:p>
                      <a:pPr marL="0" marR="0" algn="ctr">
                        <a:lnSpc>
                          <a:spcPct val="115000"/>
                        </a:lnSpc>
                        <a:spcBef>
                          <a:spcPts val="0"/>
                        </a:spcBef>
                        <a:spcAft>
                          <a:spcPts val="0"/>
                        </a:spcAft>
                      </a:pPr>
                      <a:r>
                        <a:rPr lang="en-US" sz="1600" b="1" dirty="0">
                          <a:effectLst/>
                        </a:rPr>
                        <a:t>18,2</a:t>
                      </a:r>
                      <a:endParaRPr lang="en-US" sz="2000" b="1" dirty="0">
                        <a:effectLst/>
                        <a:latin typeface="Calibri"/>
                        <a:ea typeface="Calibri"/>
                        <a:cs typeface="Times New Roman"/>
                      </a:endParaRPr>
                    </a:p>
                  </a:txBody>
                  <a:tcPr marL="38100" marR="38100" marT="38100" marB="38100"/>
                </a:tc>
                <a:extLst>
                  <a:ext uri="{0D108BD9-81ED-4DB2-BD59-A6C34878D82A}">
                    <a16:rowId xmlns:a16="http://schemas.microsoft.com/office/drawing/2014/main" val="10005"/>
                  </a:ext>
                </a:extLst>
              </a:tr>
            </a:tbl>
          </a:graphicData>
        </a:graphic>
      </p:graphicFrame>
      <p:sp>
        <p:nvSpPr>
          <p:cNvPr id="6" name="Rectangle 5"/>
          <p:cNvSpPr/>
          <p:nvPr/>
        </p:nvSpPr>
        <p:spPr>
          <a:xfrm>
            <a:off x="323528" y="1268760"/>
            <a:ext cx="8496944" cy="369332"/>
          </a:xfrm>
          <a:prstGeom prst="rect">
            <a:avLst/>
          </a:prstGeom>
        </p:spPr>
        <p:txBody>
          <a:bodyPr wrap="square">
            <a:spAutoFit/>
          </a:bodyPr>
          <a:lstStyle/>
          <a:p>
            <a:r>
              <a:rPr lang="en-US" sz="1800" dirty="0"/>
              <a:t>Typical and maximum module and cell conversion efficiencies at standard test conditions</a:t>
            </a:r>
          </a:p>
        </p:txBody>
      </p:sp>
    </p:spTree>
    <p:extLst>
      <p:ext uri="{BB962C8B-B14F-4D97-AF65-F5344CB8AC3E}">
        <p14:creationId xmlns:p14="http://schemas.microsoft.com/office/powerpoint/2010/main" val="12141794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0099"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Módulos fotovoltaicos</a:t>
            </a:r>
          </a:p>
        </p:txBody>
      </p:sp>
      <p:sp>
        <p:nvSpPr>
          <p:cNvPr id="260105" name="Text Box 9"/>
          <p:cNvSpPr txBox="1">
            <a:spLocks noChangeArrowheads="1"/>
          </p:cNvSpPr>
          <p:nvPr/>
        </p:nvSpPr>
        <p:spPr bwMode="auto">
          <a:xfrm>
            <a:off x="152400" y="685800"/>
            <a:ext cx="8839200" cy="1006475"/>
          </a:xfrm>
          <a:prstGeom prst="rect">
            <a:avLst/>
          </a:prstGeom>
          <a:noFill/>
          <a:ln w="9525">
            <a:noFill/>
            <a:miter lim="800000"/>
            <a:headEnd/>
            <a:tailEnd/>
          </a:ln>
          <a:effectLst/>
        </p:spPr>
        <p:txBody>
          <a:bodyPr>
            <a:spAutoFit/>
          </a:bodyPr>
          <a:lstStyle/>
          <a:p>
            <a:pPr>
              <a:spcBef>
                <a:spcPct val="50000"/>
              </a:spcBef>
            </a:pPr>
            <a:r>
              <a:rPr lang="pt-BR" sz="2000">
                <a:cs typeface="Arial" pitchFamily="34" charset="0"/>
              </a:rPr>
              <a:t>Pela baixa tensão e corrente de saída em uma célula fotovoltaica, agrupam-se várias células formando um módulo. O arranjo das células nos módulos pode ser feito conectando-as em série ou em paralelo.</a:t>
            </a:r>
            <a:r>
              <a:rPr lang="pt-BR" sz="2000"/>
              <a:t> </a:t>
            </a:r>
          </a:p>
        </p:txBody>
      </p:sp>
      <p:sp>
        <p:nvSpPr>
          <p:cNvPr id="260106" name="Text Box 10"/>
          <p:cNvSpPr txBox="1">
            <a:spLocks noChangeArrowheads="1"/>
          </p:cNvSpPr>
          <p:nvPr/>
        </p:nvSpPr>
        <p:spPr bwMode="auto">
          <a:xfrm>
            <a:off x="228600" y="4495800"/>
            <a:ext cx="8763000" cy="1616075"/>
          </a:xfrm>
          <a:prstGeom prst="rect">
            <a:avLst/>
          </a:prstGeom>
          <a:noFill/>
          <a:ln w="9525">
            <a:noFill/>
            <a:miter lim="800000"/>
            <a:headEnd/>
            <a:tailEnd/>
          </a:ln>
          <a:effectLst/>
        </p:spPr>
        <p:txBody>
          <a:bodyPr>
            <a:spAutoFit/>
          </a:bodyPr>
          <a:lstStyle/>
          <a:p>
            <a:pPr algn="just">
              <a:spcBef>
                <a:spcPct val="50000"/>
              </a:spcBef>
            </a:pPr>
            <a:r>
              <a:rPr lang="pt-BR" sz="2000">
                <a:cs typeface="Arial" pitchFamily="34" charset="0"/>
              </a:rPr>
              <a:t>Ao conectar as células em paralelo, somam-se as correntes de cada módulo e a tensão do módulo é exatamente a tensão da célula. A corrente produzida pelo efeito fotovoltaico é contínua. Pelas características típicas das células (corrente máxima por volta de 3A e tensão muito baixa, em torno de 0,7V) este arranjo não é utilizado salvo em condições muito especiais.</a:t>
            </a:r>
            <a:endParaRPr lang="pt-BR" sz="2000"/>
          </a:p>
        </p:txBody>
      </p:sp>
      <p:pic>
        <p:nvPicPr>
          <p:cNvPr id="260107" name="Picture 11" descr="C:\meira\Desktop\CEMAR\PV\Slide2.svg.eps"/>
          <p:cNvPicPr>
            <a:picLocks noChangeAspect="1" noChangeArrowheads="1"/>
          </p:cNvPicPr>
          <p:nvPr/>
        </p:nvPicPr>
        <p:blipFill>
          <a:blip r:embed="rId2" cstate="print"/>
          <a:srcRect/>
          <a:stretch>
            <a:fillRect/>
          </a:stretch>
        </p:blipFill>
        <p:spPr bwMode="auto">
          <a:xfrm>
            <a:off x="1066800" y="1828800"/>
            <a:ext cx="6464300" cy="2298700"/>
          </a:xfrm>
          <a:prstGeom prst="rect">
            <a:avLst/>
          </a:prstGeom>
          <a:noFill/>
        </p:spPr>
      </p:pic>
      <p:sp>
        <p:nvSpPr>
          <p:cNvPr id="7"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741010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1123"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Módulos fotovoltaicos</a:t>
            </a:r>
          </a:p>
        </p:txBody>
      </p:sp>
      <p:sp>
        <p:nvSpPr>
          <p:cNvPr id="261127" name="Text Box 7"/>
          <p:cNvSpPr txBox="1">
            <a:spLocks noChangeArrowheads="1"/>
          </p:cNvSpPr>
          <p:nvPr/>
        </p:nvSpPr>
        <p:spPr bwMode="auto">
          <a:xfrm>
            <a:off x="152400" y="533400"/>
            <a:ext cx="8763000" cy="1311275"/>
          </a:xfrm>
          <a:prstGeom prst="rect">
            <a:avLst/>
          </a:prstGeom>
          <a:noFill/>
          <a:ln w="9525">
            <a:noFill/>
            <a:miter lim="800000"/>
            <a:headEnd/>
            <a:tailEnd/>
          </a:ln>
          <a:effectLst/>
        </p:spPr>
        <p:txBody>
          <a:bodyPr>
            <a:spAutoFit/>
          </a:bodyPr>
          <a:lstStyle/>
          <a:p>
            <a:pPr algn="just">
              <a:spcBef>
                <a:spcPct val="50000"/>
              </a:spcBef>
            </a:pPr>
            <a:r>
              <a:rPr lang="pt-BR" sz="2000">
                <a:cs typeface="Arial" pitchFamily="34" charset="0"/>
              </a:rPr>
              <a:t>A conexão mais comum de células fotovoltaicas em módulos é o arranjo em série. Este consiste em agrupar o maior número de células em série onde se soma a tensão de cada célula chegando a um valor final de 12V o que possibilita a carga de acumuladores (baterias) que também funcionam na faixa dos 12V.</a:t>
            </a:r>
          </a:p>
        </p:txBody>
      </p:sp>
      <p:pic>
        <p:nvPicPr>
          <p:cNvPr id="261129" name="Picture 9" descr="C:\meira\Desktop\CEMAR\PV\Slide3.svg.eps"/>
          <p:cNvPicPr>
            <a:picLocks noChangeAspect="1" noChangeArrowheads="1"/>
          </p:cNvPicPr>
          <p:nvPr/>
        </p:nvPicPr>
        <p:blipFill>
          <a:blip r:embed="rId2" cstate="print"/>
          <a:srcRect/>
          <a:stretch>
            <a:fillRect/>
          </a:stretch>
        </p:blipFill>
        <p:spPr bwMode="auto">
          <a:xfrm>
            <a:off x="685800" y="2133600"/>
            <a:ext cx="7759700" cy="1778000"/>
          </a:xfrm>
          <a:prstGeom prst="rect">
            <a:avLst/>
          </a:prstGeom>
          <a:noFill/>
        </p:spPr>
      </p:pic>
      <p:sp>
        <p:nvSpPr>
          <p:cNvPr id="6"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1819951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2147"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Módulos fotovoltaicos</a:t>
            </a:r>
          </a:p>
        </p:txBody>
      </p:sp>
      <p:sp>
        <p:nvSpPr>
          <p:cNvPr id="262150" name="Text Box 6"/>
          <p:cNvSpPr txBox="1">
            <a:spLocks noChangeArrowheads="1"/>
          </p:cNvSpPr>
          <p:nvPr/>
        </p:nvSpPr>
        <p:spPr bwMode="auto">
          <a:xfrm>
            <a:off x="152400" y="609600"/>
            <a:ext cx="8763000" cy="2292350"/>
          </a:xfrm>
          <a:prstGeom prst="rect">
            <a:avLst/>
          </a:prstGeom>
          <a:noFill/>
          <a:ln w="9525">
            <a:noFill/>
            <a:miter lim="800000"/>
            <a:headEnd/>
            <a:tailEnd/>
          </a:ln>
          <a:effectLst/>
        </p:spPr>
        <p:txBody>
          <a:bodyPr>
            <a:spAutoFit/>
          </a:bodyPr>
          <a:lstStyle/>
          <a:p>
            <a:pPr algn="just">
              <a:spcBef>
                <a:spcPct val="50000"/>
              </a:spcBef>
            </a:pPr>
            <a:r>
              <a:rPr lang="pt-BR" sz="1600">
                <a:cs typeface="Arial" pitchFamily="34" charset="0"/>
              </a:rPr>
              <a:t>Quando uma célula fotovoltaica dentro de um módulo, por algum motivo, estiver encoberta, a potência de saída do módulo cairá drasticamente. Por estar ligada em série uma única célula comprometerá todo o funcionamento do módulo. </a:t>
            </a:r>
            <a:endParaRPr lang="pt-BR" sz="1600">
              <a:cs typeface="Times New Roman" pitchFamily="18" charset="0"/>
            </a:endParaRPr>
          </a:p>
          <a:p>
            <a:pPr algn="just">
              <a:spcBef>
                <a:spcPct val="50000"/>
              </a:spcBef>
            </a:pPr>
            <a:r>
              <a:rPr lang="pt-BR" sz="1600">
                <a:cs typeface="Arial" pitchFamily="34" charset="0"/>
              </a:rPr>
              <a:t>Para que toda a corrente de um módulo não seja limitada por uma célula de pior desempenho, usa-se um diodo de passo ou de "bypass". Este diodo serve como um caminho alternativo para a corrente e limita a dissipação de calor na célula defeituosa. </a:t>
            </a:r>
            <a:endParaRPr lang="pt-BR" sz="1600">
              <a:cs typeface="Times New Roman" pitchFamily="18" charset="0"/>
            </a:endParaRPr>
          </a:p>
          <a:p>
            <a:pPr algn="just">
              <a:spcBef>
                <a:spcPct val="50000"/>
              </a:spcBef>
            </a:pPr>
            <a:r>
              <a:rPr lang="pt-BR" sz="1600">
                <a:cs typeface="Arial" pitchFamily="34" charset="0"/>
              </a:rPr>
              <a:t>Geralmente o uso do diodo bypass é feito em agrupamentos de células, por ser uma solução mais barata comparada ao custo de se conectar um diodo em cada célula.</a:t>
            </a:r>
          </a:p>
        </p:txBody>
      </p:sp>
      <p:pic>
        <p:nvPicPr>
          <p:cNvPr id="262151" name="Picture 7" descr="C:\meira\Desktop\CEMAR\PV\Slide4.svg.eps"/>
          <p:cNvPicPr>
            <a:picLocks noChangeAspect="1" noChangeArrowheads="1"/>
          </p:cNvPicPr>
          <p:nvPr/>
        </p:nvPicPr>
        <p:blipFill>
          <a:blip r:embed="rId2" cstate="print"/>
          <a:srcRect/>
          <a:stretch>
            <a:fillRect/>
          </a:stretch>
        </p:blipFill>
        <p:spPr bwMode="auto">
          <a:xfrm>
            <a:off x="1752600" y="3581400"/>
            <a:ext cx="5207000" cy="2781300"/>
          </a:xfrm>
          <a:prstGeom prst="rect">
            <a:avLst/>
          </a:prstGeom>
          <a:noFill/>
        </p:spPr>
      </p:pic>
      <p:sp>
        <p:nvSpPr>
          <p:cNvPr id="6"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4155089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3171"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Módulos fotovoltaicos</a:t>
            </a:r>
          </a:p>
        </p:txBody>
      </p:sp>
      <p:sp>
        <p:nvSpPr>
          <p:cNvPr id="263174" name="Text Box 6"/>
          <p:cNvSpPr txBox="1">
            <a:spLocks noChangeArrowheads="1"/>
          </p:cNvSpPr>
          <p:nvPr/>
        </p:nvSpPr>
        <p:spPr bwMode="auto">
          <a:xfrm>
            <a:off x="152400" y="609600"/>
            <a:ext cx="8763000" cy="1803400"/>
          </a:xfrm>
          <a:prstGeom prst="rect">
            <a:avLst/>
          </a:prstGeom>
          <a:noFill/>
          <a:ln w="9525">
            <a:noFill/>
            <a:miter lim="800000"/>
            <a:headEnd/>
            <a:tailEnd/>
          </a:ln>
          <a:effectLst/>
        </p:spPr>
        <p:txBody>
          <a:bodyPr>
            <a:spAutoFit/>
          </a:bodyPr>
          <a:lstStyle/>
          <a:p>
            <a:pPr algn="just">
              <a:spcBef>
                <a:spcPct val="50000"/>
              </a:spcBef>
            </a:pPr>
            <a:r>
              <a:rPr lang="pt-BR" sz="1600">
                <a:cs typeface="Arial" pitchFamily="34" charset="0"/>
              </a:rPr>
              <a:t>Um outro problema que pode acontecer é o aparecimento de corrente negativa fluindo pelas células, ou seja, ao invés de gerar corrente, o módulo passa a receber muito mais do que produz. </a:t>
            </a:r>
            <a:endParaRPr lang="pt-BR" sz="1600">
              <a:cs typeface="Times New Roman" pitchFamily="18" charset="0"/>
            </a:endParaRPr>
          </a:p>
          <a:p>
            <a:pPr algn="just">
              <a:spcBef>
                <a:spcPct val="50000"/>
              </a:spcBef>
            </a:pPr>
            <a:r>
              <a:rPr lang="pt-BR" sz="1600">
                <a:cs typeface="Arial" pitchFamily="34" charset="0"/>
              </a:rPr>
              <a:t>Esta corrente pode causar queda na eficiência das células e, em caso mais drástico, a célula pode ser desconectada do arranjo causando assim a perda total do fluxo de energia do módulo. </a:t>
            </a:r>
            <a:endParaRPr lang="pt-BR" sz="1600">
              <a:cs typeface="Times New Roman" pitchFamily="18" charset="0"/>
            </a:endParaRPr>
          </a:p>
          <a:p>
            <a:pPr algn="just">
              <a:spcBef>
                <a:spcPct val="50000"/>
              </a:spcBef>
            </a:pPr>
            <a:r>
              <a:rPr lang="pt-BR" sz="1600">
                <a:cs typeface="Times New Roman" pitchFamily="18" charset="0"/>
              </a:rPr>
              <a:t>Para evitar esses problemas, usa-se um diodo de bloqueio impedindo assim correntes reversas que podem ocorrer caso o módulo esteja ligado diretamente em um acumulador ou bateria. </a:t>
            </a:r>
          </a:p>
        </p:txBody>
      </p:sp>
      <p:pic>
        <p:nvPicPr>
          <p:cNvPr id="263175" name="Picture 7" descr="C:\meira\Desktop\CEMAR\PV\Slide5.svg.eps"/>
          <p:cNvPicPr>
            <a:picLocks noChangeAspect="1" noChangeArrowheads="1"/>
          </p:cNvPicPr>
          <p:nvPr/>
        </p:nvPicPr>
        <p:blipFill>
          <a:blip r:embed="rId2" cstate="print"/>
          <a:srcRect/>
          <a:stretch>
            <a:fillRect/>
          </a:stretch>
        </p:blipFill>
        <p:spPr bwMode="auto">
          <a:xfrm>
            <a:off x="3200400" y="3657600"/>
            <a:ext cx="2578100" cy="1993900"/>
          </a:xfrm>
          <a:prstGeom prst="rect">
            <a:avLst/>
          </a:prstGeom>
          <a:noFill/>
        </p:spPr>
      </p:pic>
      <p:sp>
        <p:nvSpPr>
          <p:cNvPr id="6"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287225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4195"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Características de módulos fotovoltaicos</a:t>
            </a:r>
          </a:p>
        </p:txBody>
      </p:sp>
      <p:sp>
        <p:nvSpPr>
          <p:cNvPr id="264198" name="Text Box 6"/>
          <p:cNvSpPr txBox="1">
            <a:spLocks noChangeArrowheads="1"/>
          </p:cNvSpPr>
          <p:nvPr/>
        </p:nvSpPr>
        <p:spPr bwMode="auto">
          <a:xfrm>
            <a:off x="152400" y="609600"/>
            <a:ext cx="8763000" cy="4359275"/>
          </a:xfrm>
          <a:prstGeom prst="rect">
            <a:avLst/>
          </a:prstGeom>
          <a:noFill/>
          <a:ln w="9525">
            <a:noFill/>
            <a:miter lim="800000"/>
            <a:headEnd/>
            <a:tailEnd/>
          </a:ln>
          <a:effectLst/>
        </p:spPr>
        <p:txBody>
          <a:bodyPr>
            <a:spAutoFit/>
          </a:bodyPr>
          <a:lstStyle/>
          <a:p>
            <a:pPr algn="just">
              <a:spcBef>
                <a:spcPct val="50000"/>
              </a:spcBef>
            </a:pPr>
            <a:r>
              <a:rPr lang="pt-BR" sz="2000">
                <a:cs typeface="Arial" pitchFamily="34" charset="0"/>
              </a:rPr>
              <a:t>Geralmente, a potência dos módulos é dada pela potência de pico. As principais características elétricas dos módulos fotovoltaicos são as seguintes:</a:t>
            </a:r>
            <a:endParaRPr lang="pt-BR" sz="2000">
              <a:cs typeface="Times New Roman" pitchFamily="18" charset="0"/>
            </a:endParaRPr>
          </a:p>
          <a:p>
            <a:pPr algn="just">
              <a:spcBef>
                <a:spcPct val="50000"/>
              </a:spcBef>
              <a:buFontTx/>
              <a:buChar char="•"/>
            </a:pPr>
            <a:r>
              <a:rPr lang="pt-BR" sz="2000">
                <a:cs typeface="Arial" pitchFamily="34" charset="0"/>
              </a:rPr>
              <a:t> Tensão de Circuito Aberto (Voc) </a:t>
            </a:r>
            <a:endParaRPr lang="pt-BR" sz="2000">
              <a:cs typeface="Times New Roman" pitchFamily="18" charset="0"/>
            </a:endParaRPr>
          </a:p>
          <a:p>
            <a:pPr algn="just">
              <a:spcBef>
                <a:spcPct val="50000"/>
              </a:spcBef>
              <a:buFontTx/>
              <a:buChar char="•"/>
            </a:pPr>
            <a:r>
              <a:rPr lang="pt-BR" sz="2000">
                <a:cs typeface="Arial" pitchFamily="34" charset="0"/>
              </a:rPr>
              <a:t> Corrente de Curto Circuito (Isc) </a:t>
            </a:r>
            <a:endParaRPr lang="pt-BR" sz="2000">
              <a:cs typeface="Times New Roman" pitchFamily="18" charset="0"/>
            </a:endParaRPr>
          </a:p>
          <a:p>
            <a:pPr algn="just">
              <a:spcBef>
                <a:spcPct val="50000"/>
              </a:spcBef>
              <a:buFontTx/>
              <a:buChar char="•"/>
            </a:pPr>
            <a:r>
              <a:rPr lang="pt-BR" sz="2000">
                <a:cs typeface="Arial" pitchFamily="34" charset="0"/>
              </a:rPr>
              <a:t> Potência Máxima (Pm) </a:t>
            </a:r>
            <a:endParaRPr lang="pt-BR" sz="2000">
              <a:cs typeface="Times New Roman" pitchFamily="18" charset="0"/>
            </a:endParaRPr>
          </a:p>
          <a:p>
            <a:pPr algn="just">
              <a:spcBef>
                <a:spcPct val="50000"/>
              </a:spcBef>
              <a:buFontTx/>
              <a:buChar char="•"/>
            </a:pPr>
            <a:r>
              <a:rPr lang="pt-BR" sz="2000">
                <a:cs typeface="Arial" pitchFamily="34" charset="0"/>
              </a:rPr>
              <a:t> Tensão de Potência Máxima (Vmp) </a:t>
            </a:r>
            <a:endParaRPr lang="pt-BR" sz="2000">
              <a:cs typeface="Times New Roman" pitchFamily="18" charset="0"/>
            </a:endParaRPr>
          </a:p>
          <a:p>
            <a:pPr algn="just">
              <a:spcBef>
                <a:spcPct val="50000"/>
              </a:spcBef>
              <a:buFontTx/>
              <a:buChar char="•"/>
            </a:pPr>
            <a:r>
              <a:rPr lang="pt-BR" sz="2000">
                <a:cs typeface="Arial" pitchFamily="34" charset="0"/>
              </a:rPr>
              <a:t> Corrente de Potência Máxima (Imp)</a:t>
            </a:r>
            <a:r>
              <a:rPr lang="pt-BR" sz="2000">
                <a:cs typeface="Times New Roman" pitchFamily="18" charset="0"/>
              </a:rPr>
              <a:t> </a:t>
            </a:r>
          </a:p>
          <a:p>
            <a:pPr algn="just">
              <a:spcBef>
                <a:spcPct val="50000"/>
              </a:spcBef>
            </a:pPr>
            <a:r>
              <a:rPr lang="pt-BR" sz="2000">
                <a:cs typeface="Times New Roman" pitchFamily="18" charset="0"/>
              </a:rPr>
              <a:t>A condição padrão para se obter as curvas características dos módulos é definida para radiação de 1000W/m</a:t>
            </a:r>
            <a:r>
              <a:rPr lang="pt-BR" sz="2000" baseline="30000">
                <a:cs typeface="Times New Roman" pitchFamily="18" charset="0"/>
              </a:rPr>
              <a:t>2</a:t>
            </a:r>
            <a:r>
              <a:rPr lang="pt-BR" sz="2000">
                <a:cs typeface="Times New Roman" pitchFamily="18" charset="0"/>
              </a:rPr>
              <a:t> (radiação recebida na superfície da Terra em dia claro, ao meio dia), e temperatura de 25ºC na célula (a eficiência da célula é reduzida com o aumento da temperatura). </a:t>
            </a:r>
          </a:p>
        </p:txBody>
      </p:sp>
      <p:sp>
        <p:nvSpPr>
          <p:cNvPr id="5" name="Rectangle 8"/>
          <p:cNvSpPr>
            <a:spLocks noChangeArrowheads="1"/>
          </p:cNvSpPr>
          <p:nvPr/>
        </p:nvSpPr>
        <p:spPr bwMode="auto">
          <a:xfrm>
            <a:off x="1447800"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4282253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5219"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Características de módulos fotovoltaicos</a:t>
            </a:r>
          </a:p>
        </p:txBody>
      </p:sp>
      <p:sp>
        <p:nvSpPr>
          <p:cNvPr id="265221" name="Text Box 5"/>
          <p:cNvSpPr txBox="1">
            <a:spLocks noChangeArrowheads="1"/>
          </p:cNvSpPr>
          <p:nvPr/>
        </p:nvSpPr>
        <p:spPr bwMode="auto">
          <a:xfrm>
            <a:off x="0" y="457200"/>
            <a:ext cx="8610600" cy="779463"/>
          </a:xfrm>
          <a:prstGeom prst="rect">
            <a:avLst/>
          </a:prstGeom>
          <a:noFill/>
          <a:ln w="9525">
            <a:noFill/>
            <a:miter lim="800000"/>
            <a:headEnd/>
            <a:tailEnd/>
          </a:ln>
          <a:effectLst/>
        </p:spPr>
        <p:txBody>
          <a:bodyPr>
            <a:spAutoFit/>
          </a:bodyPr>
          <a:lstStyle/>
          <a:p>
            <a:pPr algn="just">
              <a:spcBef>
                <a:spcPct val="50000"/>
              </a:spcBef>
              <a:buFontTx/>
              <a:buChar char="•"/>
            </a:pPr>
            <a:r>
              <a:rPr lang="pt-BR" sz="1800">
                <a:cs typeface="Arial" pitchFamily="34" charset="0"/>
              </a:rPr>
              <a:t>Tensão de Circuito Aberto (Voc) </a:t>
            </a:r>
            <a:endParaRPr lang="pt-BR" sz="1800">
              <a:cs typeface="Times New Roman" pitchFamily="18" charset="0"/>
            </a:endParaRPr>
          </a:p>
          <a:p>
            <a:pPr algn="just">
              <a:spcBef>
                <a:spcPct val="50000"/>
              </a:spcBef>
              <a:buFontTx/>
              <a:buChar char="•"/>
            </a:pPr>
            <a:r>
              <a:rPr lang="pt-BR" sz="1800">
                <a:cs typeface="Arial" pitchFamily="34" charset="0"/>
              </a:rPr>
              <a:t> Corrente de Curto Circuito (Isc) </a:t>
            </a:r>
            <a:endParaRPr lang="pt-BR" sz="2000"/>
          </a:p>
        </p:txBody>
      </p:sp>
      <p:pic>
        <p:nvPicPr>
          <p:cNvPr id="265222" name="Picture 6" descr="C:\meira\Desktop\CEMAR\PV\Slide6.svg.eps"/>
          <p:cNvPicPr>
            <a:picLocks noChangeAspect="1" noChangeArrowheads="1"/>
          </p:cNvPicPr>
          <p:nvPr/>
        </p:nvPicPr>
        <p:blipFill>
          <a:blip r:embed="rId2" cstate="print"/>
          <a:srcRect/>
          <a:stretch>
            <a:fillRect/>
          </a:stretch>
        </p:blipFill>
        <p:spPr bwMode="auto">
          <a:xfrm>
            <a:off x="4800600" y="457200"/>
            <a:ext cx="2806700" cy="2540000"/>
          </a:xfrm>
          <a:prstGeom prst="rect">
            <a:avLst/>
          </a:prstGeom>
          <a:noFill/>
        </p:spPr>
      </p:pic>
      <p:sp>
        <p:nvSpPr>
          <p:cNvPr id="265223" name="Text Box 7"/>
          <p:cNvSpPr txBox="1">
            <a:spLocks noChangeArrowheads="1"/>
          </p:cNvSpPr>
          <p:nvPr/>
        </p:nvSpPr>
        <p:spPr bwMode="auto">
          <a:xfrm>
            <a:off x="152400" y="3200400"/>
            <a:ext cx="8610600" cy="823913"/>
          </a:xfrm>
          <a:prstGeom prst="rect">
            <a:avLst/>
          </a:prstGeom>
          <a:noFill/>
          <a:ln w="9525">
            <a:noFill/>
            <a:miter lim="800000"/>
            <a:headEnd/>
            <a:tailEnd/>
          </a:ln>
          <a:effectLst/>
        </p:spPr>
        <p:txBody>
          <a:bodyPr>
            <a:spAutoFit/>
          </a:bodyPr>
          <a:lstStyle/>
          <a:p>
            <a:pPr algn="just">
              <a:spcBef>
                <a:spcPct val="50000"/>
              </a:spcBef>
              <a:buFontTx/>
              <a:buChar char="•"/>
            </a:pPr>
            <a:r>
              <a:rPr lang="pt-BR" sz="1800">
                <a:cs typeface="Arial" pitchFamily="34" charset="0"/>
              </a:rPr>
              <a:t> Tensão de Potência Máxima (Vmp) </a:t>
            </a:r>
            <a:endParaRPr lang="pt-BR" sz="1800">
              <a:cs typeface="Times New Roman" pitchFamily="18" charset="0"/>
            </a:endParaRPr>
          </a:p>
          <a:p>
            <a:pPr algn="just">
              <a:spcBef>
                <a:spcPct val="50000"/>
              </a:spcBef>
              <a:buFontTx/>
              <a:buChar char="•"/>
            </a:pPr>
            <a:r>
              <a:rPr lang="pt-BR" sz="1800">
                <a:cs typeface="Arial" pitchFamily="34" charset="0"/>
              </a:rPr>
              <a:t> Corrente de Potência Máxima (Imp)</a:t>
            </a:r>
            <a:r>
              <a:rPr lang="pt-BR" sz="2000">
                <a:latin typeface="Arial" pitchFamily="34" charset="0"/>
                <a:cs typeface="Times New Roman" pitchFamily="18" charset="0"/>
              </a:rPr>
              <a:t> </a:t>
            </a:r>
            <a:endParaRPr lang="pt-BR"/>
          </a:p>
        </p:txBody>
      </p:sp>
      <p:pic>
        <p:nvPicPr>
          <p:cNvPr id="265224" name="Picture 8" descr="C:\meira\Desktop\CEMAR\PV\Slide7.svg.eps"/>
          <p:cNvPicPr>
            <a:picLocks noChangeAspect="1" noChangeArrowheads="1"/>
          </p:cNvPicPr>
          <p:nvPr/>
        </p:nvPicPr>
        <p:blipFill>
          <a:blip r:embed="rId3" cstate="print"/>
          <a:srcRect/>
          <a:stretch>
            <a:fillRect/>
          </a:stretch>
        </p:blipFill>
        <p:spPr bwMode="auto">
          <a:xfrm>
            <a:off x="4953000" y="3200400"/>
            <a:ext cx="2755900" cy="2273300"/>
          </a:xfrm>
          <a:prstGeom prst="rect">
            <a:avLst/>
          </a:prstGeom>
          <a:noFill/>
        </p:spPr>
      </p:pic>
      <p:pic>
        <p:nvPicPr>
          <p:cNvPr id="265225" name="Picture 9" descr="C:\meira\Desktop\CEMAR\PV\Slide8.svg.eps"/>
          <p:cNvPicPr>
            <a:picLocks noChangeAspect="1" noChangeArrowheads="1"/>
          </p:cNvPicPr>
          <p:nvPr/>
        </p:nvPicPr>
        <p:blipFill>
          <a:blip r:embed="rId4" cstate="print"/>
          <a:srcRect/>
          <a:stretch>
            <a:fillRect/>
          </a:stretch>
        </p:blipFill>
        <p:spPr bwMode="auto">
          <a:xfrm>
            <a:off x="609600" y="4495800"/>
            <a:ext cx="2971800" cy="2133600"/>
          </a:xfrm>
          <a:prstGeom prst="rect">
            <a:avLst/>
          </a:prstGeom>
          <a:noFill/>
        </p:spPr>
      </p:pic>
      <p:sp>
        <p:nvSpPr>
          <p:cNvPr id="9" name="Rectangle 8"/>
          <p:cNvSpPr>
            <a:spLocks noChangeArrowheads="1"/>
          </p:cNvSpPr>
          <p:nvPr/>
        </p:nvSpPr>
        <p:spPr bwMode="auto">
          <a:xfrm>
            <a:off x="4108052" y="6578600"/>
            <a:ext cx="5030788" cy="274638"/>
          </a:xfrm>
          <a:prstGeom prst="rect">
            <a:avLst/>
          </a:prstGeom>
          <a:noFill/>
          <a:ln w="9525">
            <a:noFill/>
            <a:miter lim="800000"/>
            <a:headEnd/>
            <a:tailEnd/>
          </a:ln>
          <a:effectLst/>
        </p:spPr>
        <p:txBody>
          <a:bodyPr wrap="non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55677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0" y="-377825"/>
            <a:ext cx="7772400" cy="1143000"/>
          </a:xfrm>
        </p:spPr>
        <p:txBody>
          <a:bodyPr/>
          <a:lstStyle/>
          <a:p>
            <a:pPr algn="l">
              <a:spcBef>
                <a:spcPct val="50000"/>
              </a:spcBef>
              <a:defRPr/>
            </a:pPr>
            <a:r>
              <a:rPr lang="pt-BR" sz="2400" b="1" kern="1200" dirty="0">
                <a:solidFill>
                  <a:srgbClr val="339933"/>
                </a:solidFill>
                <a:ea typeface="+mn-ea"/>
                <a:cs typeface="+mn-cs"/>
              </a:rPr>
              <a:t>CH – Principais Tipos de turbinas</a:t>
            </a:r>
          </a:p>
        </p:txBody>
      </p:sp>
      <p:pic>
        <p:nvPicPr>
          <p:cNvPr id="1028" name="Picture 4" descr="C:\Documents and Settings\walmir\Desktop\pelton.gif"/>
          <p:cNvPicPr>
            <a:picLocks noChangeAspect="1" noChangeArrowheads="1"/>
          </p:cNvPicPr>
          <p:nvPr/>
        </p:nvPicPr>
        <p:blipFill>
          <a:blip r:embed="rId3" cstate="print"/>
          <a:srcRect/>
          <a:stretch>
            <a:fillRect/>
          </a:stretch>
        </p:blipFill>
        <p:spPr bwMode="auto">
          <a:xfrm>
            <a:off x="914400" y="3810000"/>
            <a:ext cx="1143000" cy="1600200"/>
          </a:xfrm>
          <a:prstGeom prst="rect">
            <a:avLst/>
          </a:prstGeom>
          <a:noFill/>
          <a:ln w="9525">
            <a:noFill/>
            <a:miter lim="800000"/>
            <a:headEnd/>
            <a:tailEnd/>
          </a:ln>
        </p:spPr>
      </p:pic>
      <p:pic>
        <p:nvPicPr>
          <p:cNvPr id="1029" name="Picture 5" descr="C:\Documents and Settings\walmir\Desktop\props.gif"/>
          <p:cNvPicPr>
            <a:picLocks noChangeAspect="1" noChangeArrowheads="1"/>
          </p:cNvPicPr>
          <p:nvPr/>
        </p:nvPicPr>
        <p:blipFill>
          <a:blip r:embed="rId4" cstate="print"/>
          <a:srcRect/>
          <a:stretch>
            <a:fillRect/>
          </a:stretch>
        </p:blipFill>
        <p:spPr bwMode="auto">
          <a:xfrm>
            <a:off x="7696200" y="4267200"/>
            <a:ext cx="1143000" cy="1497013"/>
          </a:xfrm>
          <a:prstGeom prst="rect">
            <a:avLst/>
          </a:prstGeom>
          <a:noFill/>
          <a:ln w="9525">
            <a:noFill/>
            <a:miter lim="800000"/>
            <a:headEnd/>
            <a:tailEnd/>
          </a:ln>
        </p:spPr>
      </p:pic>
      <p:pic>
        <p:nvPicPr>
          <p:cNvPr id="1030" name="Picture 6" descr="C:\Documents and Settings\walmir\Desktop\Turbines_impulse_v_reaction.png"/>
          <p:cNvPicPr>
            <a:picLocks noChangeAspect="1" noChangeArrowheads="1"/>
          </p:cNvPicPr>
          <p:nvPr/>
        </p:nvPicPr>
        <p:blipFill>
          <a:blip r:embed="rId5" cstate="print"/>
          <a:srcRect b="-6084"/>
          <a:stretch>
            <a:fillRect/>
          </a:stretch>
        </p:blipFill>
        <p:spPr bwMode="auto">
          <a:xfrm>
            <a:off x="3352800" y="2438400"/>
            <a:ext cx="3482975" cy="4419600"/>
          </a:xfrm>
          <a:prstGeom prst="rect">
            <a:avLst/>
          </a:prstGeom>
          <a:noFill/>
          <a:ln w="9525">
            <a:noFill/>
            <a:miter lim="800000"/>
            <a:headEnd/>
            <a:tailEnd/>
          </a:ln>
        </p:spPr>
      </p:pic>
      <p:graphicFrame>
        <p:nvGraphicFramePr>
          <p:cNvPr id="1026" name="Object 2"/>
          <p:cNvGraphicFramePr>
            <a:graphicFrameLocks noChangeAspect="1"/>
          </p:cNvGraphicFramePr>
          <p:nvPr/>
        </p:nvGraphicFramePr>
        <p:xfrm>
          <a:off x="381000" y="762000"/>
          <a:ext cx="1389063" cy="403225"/>
        </p:xfrm>
        <a:graphic>
          <a:graphicData uri="http://schemas.openxmlformats.org/presentationml/2006/ole">
            <mc:AlternateContent xmlns:mc="http://schemas.openxmlformats.org/markup-compatibility/2006">
              <mc:Choice xmlns:v="urn:schemas-microsoft-com:vml" Requires="v">
                <p:oleObj spid="_x0000_s1032" name="Equation" r:id="rId6" imgW="698197" imgH="203112" progId="Equation.3">
                  <p:embed/>
                </p:oleObj>
              </mc:Choice>
              <mc:Fallback>
                <p:oleObj name="Equation" r:id="rId6" imgW="698197" imgH="203112"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762000"/>
                        <a:ext cx="1389063"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 Box 9"/>
          <p:cNvSpPr txBox="1">
            <a:spLocks noChangeArrowheads="1"/>
          </p:cNvSpPr>
          <p:nvPr/>
        </p:nvSpPr>
        <p:spPr bwMode="auto">
          <a:xfrm>
            <a:off x="1981200" y="457200"/>
            <a:ext cx="7162800" cy="2012950"/>
          </a:xfrm>
          <a:prstGeom prst="rect">
            <a:avLst/>
          </a:prstGeom>
          <a:noFill/>
          <a:ln w="9525">
            <a:noFill/>
            <a:miter lim="800000"/>
            <a:headEnd/>
            <a:tailEnd/>
          </a:ln>
        </p:spPr>
        <p:txBody>
          <a:bodyPr>
            <a:spAutoFit/>
          </a:bodyPr>
          <a:lstStyle/>
          <a:p>
            <a:pPr>
              <a:spcBef>
                <a:spcPct val="50000"/>
              </a:spcBef>
            </a:pPr>
            <a:r>
              <a:rPr lang="pt-BR" sz="1200"/>
              <a:t>P = Potência (Watts)</a:t>
            </a:r>
          </a:p>
          <a:p>
            <a:pPr>
              <a:spcBef>
                <a:spcPct val="50000"/>
              </a:spcBef>
            </a:pPr>
            <a:r>
              <a:rPr lang="pt-BR" sz="1200"/>
              <a:t>η = eficiência da turbina</a:t>
            </a:r>
          </a:p>
          <a:p>
            <a:pPr>
              <a:spcBef>
                <a:spcPct val="50000"/>
              </a:spcBef>
            </a:pPr>
            <a:r>
              <a:rPr lang="pt-BR" sz="1200"/>
              <a:t>ρ = densidade da água (kg/m³)</a:t>
            </a:r>
          </a:p>
          <a:p>
            <a:pPr>
              <a:spcBef>
                <a:spcPct val="50000"/>
              </a:spcBef>
            </a:pPr>
            <a:r>
              <a:rPr lang="pt-BR" sz="1200"/>
              <a:t>g = aceleração da gravidade (9.81 m/s²)</a:t>
            </a:r>
          </a:p>
          <a:p>
            <a:pPr>
              <a:spcBef>
                <a:spcPct val="50000"/>
              </a:spcBef>
            </a:pPr>
            <a:r>
              <a:rPr lang="pt-BR" sz="1200"/>
              <a:t>h = altura líquida – queda (m). For still water, this is the difference in height between the inlet and outlet surfaces. Moving water has an additional component added to account for the kinetic energy of the flow. The total head equals the pressure head plus velocity head.</a:t>
            </a:r>
          </a:p>
          <a:p>
            <a:pPr>
              <a:spcBef>
                <a:spcPct val="50000"/>
              </a:spcBef>
            </a:pPr>
            <a:r>
              <a:rPr lang="pt-BR" sz="1200"/>
              <a:t>q = fluxo (m³/s)</a:t>
            </a:r>
          </a:p>
        </p:txBody>
      </p:sp>
      <p:sp>
        <p:nvSpPr>
          <p:cNvPr id="1032"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6243"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Características de módulos fotovoltaicos</a:t>
            </a:r>
          </a:p>
        </p:txBody>
      </p:sp>
      <p:sp>
        <p:nvSpPr>
          <p:cNvPr id="266249" name="Text Box 9"/>
          <p:cNvSpPr txBox="1">
            <a:spLocks noChangeArrowheads="1"/>
          </p:cNvSpPr>
          <p:nvPr/>
        </p:nvSpPr>
        <p:spPr bwMode="auto">
          <a:xfrm>
            <a:off x="0" y="457200"/>
            <a:ext cx="8839200" cy="1246188"/>
          </a:xfrm>
          <a:prstGeom prst="rect">
            <a:avLst/>
          </a:prstGeom>
          <a:noFill/>
          <a:ln w="9525">
            <a:noFill/>
            <a:miter lim="800000"/>
            <a:headEnd/>
            <a:tailEnd/>
          </a:ln>
          <a:effectLst/>
        </p:spPr>
        <p:txBody>
          <a:bodyPr>
            <a:spAutoFit/>
          </a:bodyPr>
          <a:lstStyle/>
          <a:p>
            <a:pPr algn="just"/>
            <a:r>
              <a:rPr lang="pt-BR" sz="1800">
                <a:cs typeface="Arial" pitchFamily="34" charset="0"/>
              </a:rPr>
              <a:t>Os principais fatores que influenciam as características elétricas de um painel são: </a:t>
            </a:r>
            <a:r>
              <a:rPr lang="pt-BR" sz="1800" i="1">
                <a:solidFill>
                  <a:srgbClr val="FF0000"/>
                </a:solidFill>
                <a:cs typeface="Arial" pitchFamily="34" charset="0"/>
              </a:rPr>
              <a:t>Intensidade Luminosa</a:t>
            </a:r>
            <a:r>
              <a:rPr lang="pt-BR" sz="1800">
                <a:cs typeface="Arial" pitchFamily="34" charset="0"/>
              </a:rPr>
              <a:t> e </a:t>
            </a:r>
            <a:r>
              <a:rPr lang="pt-BR" sz="1800" i="1">
                <a:solidFill>
                  <a:srgbClr val="FF0000"/>
                </a:solidFill>
                <a:cs typeface="Arial" pitchFamily="34" charset="0"/>
              </a:rPr>
              <a:t>Temperatura das Células</a:t>
            </a:r>
            <a:r>
              <a:rPr lang="pt-BR" sz="1800">
                <a:cs typeface="Arial" pitchFamily="34" charset="0"/>
              </a:rPr>
              <a:t>. </a:t>
            </a:r>
          </a:p>
          <a:p>
            <a:pPr algn="just">
              <a:buFontTx/>
              <a:buChar char="•"/>
            </a:pPr>
            <a:r>
              <a:rPr lang="pt-BR" sz="1800">
                <a:cs typeface="Arial" pitchFamily="34" charset="0"/>
              </a:rPr>
              <a:t> A corrente gerada nos módulos aumenta linearmente com o aumento da intensidade luminosa. </a:t>
            </a:r>
            <a:endParaRPr lang="pt-BR" sz="2000"/>
          </a:p>
        </p:txBody>
      </p:sp>
      <p:pic>
        <p:nvPicPr>
          <p:cNvPr id="266250" name="Picture 10" descr="C:\meira\Desktop\CEMAR\PV\Slide9.svg.eps"/>
          <p:cNvPicPr>
            <a:picLocks noChangeAspect="1" noChangeArrowheads="1"/>
          </p:cNvPicPr>
          <p:nvPr/>
        </p:nvPicPr>
        <p:blipFill>
          <a:blip r:embed="rId2" cstate="print"/>
          <a:srcRect/>
          <a:stretch>
            <a:fillRect/>
          </a:stretch>
        </p:blipFill>
        <p:spPr bwMode="auto">
          <a:xfrm>
            <a:off x="3446463" y="1447800"/>
            <a:ext cx="2249487" cy="2192338"/>
          </a:xfrm>
          <a:prstGeom prst="rect">
            <a:avLst/>
          </a:prstGeom>
          <a:noFill/>
        </p:spPr>
      </p:pic>
      <p:sp>
        <p:nvSpPr>
          <p:cNvPr id="266252" name="Text Box 12"/>
          <p:cNvSpPr txBox="1">
            <a:spLocks noChangeArrowheads="1"/>
          </p:cNvSpPr>
          <p:nvPr/>
        </p:nvSpPr>
        <p:spPr bwMode="auto">
          <a:xfrm>
            <a:off x="0" y="3657600"/>
            <a:ext cx="8839200" cy="641350"/>
          </a:xfrm>
          <a:prstGeom prst="rect">
            <a:avLst/>
          </a:prstGeom>
          <a:noFill/>
          <a:ln w="9525">
            <a:noFill/>
            <a:miter lim="800000"/>
            <a:headEnd/>
            <a:tailEnd/>
          </a:ln>
          <a:effectLst/>
        </p:spPr>
        <p:txBody>
          <a:bodyPr>
            <a:spAutoFit/>
          </a:bodyPr>
          <a:lstStyle/>
          <a:p>
            <a:pPr algn="just">
              <a:spcBef>
                <a:spcPct val="50000"/>
              </a:spcBef>
              <a:buFontTx/>
              <a:buChar char="•"/>
            </a:pPr>
            <a:r>
              <a:rPr lang="pt-BR" sz="1800">
                <a:cs typeface="Arial" pitchFamily="34" charset="0"/>
              </a:rPr>
              <a:t>Por outro lado, o aumento da temperatura na célula faz com que a eficiência do módulo caia abaixando assim os pontos de operação para potência máxima gerada.</a:t>
            </a:r>
          </a:p>
        </p:txBody>
      </p:sp>
      <p:pic>
        <p:nvPicPr>
          <p:cNvPr id="266253" name="Picture 13" descr="C:\meira\Desktop\CEMAR\PV\Slide10.svg.eps"/>
          <p:cNvPicPr>
            <a:picLocks noChangeAspect="1" noChangeArrowheads="1"/>
          </p:cNvPicPr>
          <p:nvPr/>
        </p:nvPicPr>
        <p:blipFill>
          <a:blip r:embed="rId3" cstate="print"/>
          <a:srcRect/>
          <a:stretch>
            <a:fillRect/>
          </a:stretch>
        </p:blipFill>
        <p:spPr bwMode="auto">
          <a:xfrm>
            <a:off x="3446463" y="4495800"/>
            <a:ext cx="2249487" cy="2271713"/>
          </a:xfrm>
          <a:prstGeom prst="rect">
            <a:avLst/>
          </a:prstGeom>
          <a:noFill/>
        </p:spPr>
      </p:pic>
      <p:sp>
        <p:nvSpPr>
          <p:cNvPr id="8" name="Rectangle 8"/>
          <p:cNvSpPr>
            <a:spLocks noChangeArrowheads="1"/>
          </p:cNvSpPr>
          <p:nvPr/>
        </p:nvSpPr>
        <p:spPr bwMode="auto">
          <a:xfrm>
            <a:off x="29716" y="6354117"/>
            <a:ext cx="2836168" cy="461665"/>
          </a:xfrm>
          <a:prstGeom prst="rect">
            <a:avLst/>
          </a:prstGeom>
          <a:noFill/>
          <a:ln w="9525">
            <a:noFill/>
            <a:miter lim="800000"/>
            <a:headEnd/>
            <a:tailEnd/>
          </a:ln>
          <a:effectLst/>
        </p:spPr>
        <p:txBody>
          <a:bodyPr wrap="square">
            <a:spAutoFit/>
          </a:bodyPr>
          <a:lstStyle/>
          <a:p>
            <a:r>
              <a:rPr lang="pt-BR" sz="1200" dirty="0">
                <a:ea typeface="TimesNewRoman"/>
                <a:cs typeface="TimesNewRoman"/>
              </a:rPr>
              <a:t>Fonte: Tutorial: Energia Solar, Princípios e Aplicações, www.cresesb.cepel.br</a:t>
            </a:r>
          </a:p>
        </p:txBody>
      </p:sp>
    </p:spTree>
    <p:extLst>
      <p:ext uri="{BB962C8B-B14F-4D97-AF65-F5344CB8AC3E}">
        <p14:creationId xmlns:p14="http://schemas.microsoft.com/office/powerpoint/2010/main" val="881923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Line 2"/>
          <p:cNvSpPr>
            <a:spLocks noChangeShapeType="1"/>
          </p:cNvSpPr>
          <p:nvPr/>
        </p:nvSpPr>
        <p:spPr bwMode="auto">
          <a:xfrm>
            <a:off x="0" y="381000"/>
            <a:ext cx="9144000" cy="0"/>
          </a:xfrm>
          <a:prstGeom prst="line">
            <a:avLst/>
          </a:prstGeom>
          <a:noFill/>
          <a:ln w="57150" cmpd="thinThick">
            <a:solidFill>
              <a:srgbClr val="339933"/>
            </a:solidFill>
            <a:round/>
            <a:headEnd/>
            <a:tailEnd/>
          </a:ln>
          <a:effectLst/>
        </p:spPr>
        <p:txBody>
          <a:bodyPr/>
          <a:lstStyle/>
          <a:p>
            <a:endParaRPr lang="pt-BR"/>
          </a:p>
        </p:txBody>
      </p:sp>
      <p:sp>
        <p:nvSpPr>
          <p:cNvPr id="268291" name="Text Box 3"/>
          <p:cNvSpPr txBox="1">
            <a:spLocks noChangeArrowheads="1"/>
          </p:cNvSpPr>
          <p:nvPr/>
        </p:nvSpPr>
        <p:spPr bwMode="auto">
          <a:xfrm>
            <a:off x="0" y="0"/>
            <a:ext cx="9144000" cy="457200"/>
          </a:xfrm>
          <a:prstGeom prst="rect">
            <a:avLst/>
          </a:prstGeom>
          <a:noFill/>
          <a:ln w="9525">
            <a:noFill/>
            <a:miter lim="800000"/>
            <a:headEnd/>
            <a:tailEnd/>
          </a:ln>
          <a:effectLst/>
        </p:spPr>
        <p:txBody>
          <a:bodyPr>
            <a:spAutoFit/>
          </a:bodyPr>
          <a:lstStyle/>
          <a:p>
            <a:pPr>
              <a:spcBef>
                <a:spcPct val="50000"/>
              </a:spcBef>
            </a:pPr>
            <a:r>
              <a:rPr lang="pt-BR" b="1">
                <a:solidFill>
                  <a:srgbClr val="339933"/>
                </a:solidFill>
              </a:rPr>
              <a:t>Células fotovoltaicas – Componentes de um sistema fotovoltaico</a:t>
            </a:r>
          </a:p>
        </p:txBody>
      </p:sp>
      <p:sp>
        <p:nvSpPr>
          <p:cNvPr id="268294" name="Text Box 6"/>
          <p:cNvSpPr txBox="1">
            <a:spLocks noChangeArrowheads="1"/>
          </p:cNvSpPr>
          <p:nvPr/>
        </p:nvSpPr>
        <p:spPr bwMode="auto">
          <a:xfrm>
            <a:off x="152400" y="609600"/>
            <a:ext cx="8763000" cy="396875"/>
          </a:xfrm>
          <a:prstGeom prst="rect">
            <a:avLst/>
          </a:prstGeom>
          <a:noFill/>
          <a:ln w="9525">
            <a:noFill/>
            <a:miter lim="800000"/>
            <a:headEnd/>
            <a:tailEnd/>
          </a:ln>
          <a:effectLst/>
        </p:spPr>
        <p:txBody>
          <a:bodyPr>
            <a:spAutoFit/>
          </a:bodyPr>
          <a:lstStyle/>
          <a:p>
            <a:pPr algn="just">
              <a:spcBef>
                <a:spcPct val="50000"/>
              </a:spcBef>
            </a:pPr>
            <a:r>
              <a:rPr lang="pt-BR" sz="2000" i="1">
                <a:solidFill>
                  <a:srgbClr val="800000"/>
                </a:solidFill>
                <a:latin typeface="Arial" pitchFamily="34" charset="0"/>
                <a:cs typeface="Arial" pitchFamily="34" charset="0"/>
              </a:rPr>
              <a:t>Sistemas Interligados à Rede</a:t>
            </a:r>
            <a:endParaRPr lang="pt-BR" sz="2000">
              <a:latin typeface="Arial" pitchFamily="34" charset="0"/>
              <a:cs typeface="Arial" pitchFamily="34" charset="0"/>
            </a:endParaRPr>
          </a:p>
        </p:txBody>
      </p:sp>
      <p:pic>
        <p:nvPicPr>
          <p:cNvPr id="268295" name="Picture 7"/>
          <p:cNvPicPr>
            <a:picLocks noChangeAspect="1" noChangeArrowheads="1"/>
          </p:cNvPicPr>
          <p:nvPr/>
        </p:nvPicPr>
        <p:blipFill>
          <a:blip r:embed="rId2" cstate="print"/>
          <a:srcRect/>
          <a:stretch>
            <a:fillRect/>
          </a:stretch>
        </p:blipFill>
        <p:spPr bwMode="auto">
          <a:xfrm>
            <a:off x="295275" y="1219200"/>
            <a:ext cx="8848725" cy="2268538"/>
          </a:xfrm>
          <a:prstGeom prst="rect">
            <a:avLst/>
          </a:prstGeom>
          <a:noFill/>
          <a:ln w="9525">
            <a:noFill/>
            <a:miter lim="800000"/>
            <a:headEnd/>
            <a:tailEnd/>
          </a:ln>
          <a:effectLst/>
        </p:spPr>
      </p:pic>
    </p:spTree>
    <p:extLst>
      <p:ext uri="{BB962C8B-B14F-4D97-AF65-F5344CB8AC3E}">
        <p14:creationId xmlns:p14="http://schemas.microsoft.com/office/powerpoint/2010/main" val="4097485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a:xfrm>
            <a:off x="34925" y="-387350"/>
            <a:ext cx="7772400" cy="1143000"/>
          </a:xfrm>
        </p:spPr>
        <p:txBody>
          <a:bodyPr/>
          <a:lstStyle/>
          <a:p>
            <a:pPr algn="l">
              <a:spcBef>
                <a:spcPct val="50000"/>
              </a:spcBef>
              <a:defRPr/>
            </a:pPr>
            <a:r>
              <a:rPr lang="pt-BR" sz="2400" b="1" kern="1200" dirty="0">
                <a:solidFill>
                  <a:srgbClr val="339933"/>
                </a:solidFill>
                <a:ea typeface="+mn-ea"/>
                <a:cs typeface="+mn-cs"/>
              </a:rPr>
              <a:t>CH – Tipos de turbinas - </a:t>
            </a:r>
            <a:r>
              <a:rPr lang="pt-BR" sz="2400" b="1" kern="1200" dirty="0" err="1">
                <a:solidFill>
                  <a:srgbClr val="339933"/>
                </a:solidFill>
                <a:ea typeface="+mn-ea"/>
                <a:cs typeface="+mn-cs"/>
              </a:rPr>
              <a:t>Pelton</a:t>
            </a:r>
            <a:endParaRPr lang="pt-BR" sz="2400" b="1" kern="1200" dirty="0">
              <a:solidFill>
                <a:srgbClr val="339933"/>
              </a:solidFill>
              <a:ea typeface="+mn-ea"/>
              <a:cs typeface="+mn-cs"/>
            </a:endParaRPr>
          </a:p>
        </p:txBody>
      </p:sp>
      <p:pic>
        <p:nvPicPr>
          <p:cNvPr id="13315" name="Picture 4"/>
          <p:cNvPicPr>
            <a:picLocks noChangeAspect="1" noChangeArrowheads="1"/>
          </p:cNvPicPr>
          <p:nvPr/>
        </p:nvPicPr>
        <p:blipFill>
          <a:blip r:embed="rId2" cstate="print"/>
          <a:srcRect r="5063"/>
          <a:stretch>
            <a:fillRect/>
          </a:stretch>
        </p:blipFill>
        <p:spPr bwMode="auto">
          <a:xfrm>
            <a:off x="2819400" y="2362200"/>
            <a:ext cx="5537200" cy="3971925"/>
          </a:xfrm>
          <a:prstGeom prst="rect">
            <a:avLst/>
          </a:prstGeom>
          <a:noFill/>
          <a:ln w="9525">
            <a:noFill/>
            <a:miter lim="800000"/>
            <a:headEnd/>
            <a:tailEnd/>
          </a:ln>
        </p:spPr>
      </p:pic>
      <p:sp>
        <p:nvSpPr>
          <p:cNvPr id="13316" name="Text Box 5"/>
          <p:cNvSpPr txBox="1">
            <a:spLocks noChangeArrowheads="1"/>
          </p:cNvSpPr>
          <p:nvPr/>
        </p:nvSpPr>
        <p:spPr bwMode="auto">
          <a:xfrm>
            <a:off x="0" y="533400"/>
            <a:ext cx="8991600" cy="1984375"/>
          </a:xfrm>
          <a:prstGeom prst="rect">
            <a:avLst/>
          </a:prstGeom>
          <a:noFill/>
          <a:ln w="9525">
            <a:noFill/>
            <a:miter lim="800000"/>
            <a:headEnd/>
            <a:tailEnd/>
          </a:ln>
        </p:spPr>
        <p:txBody>
          <a:bodyPr>
            <a:spAutoFit/>
          </a:bodyPr>
          <a:lstStyle/>
          <a:p>
            <a:pPr>
              <a:spcBef>
                <a:spcPct val="30000"/>
              </a:spcBef>
            </a:pPr>
            <a:r>
              <a:rPr lang="pt-BR" sz="2000" u="sng">
                <a:cs typeface="Times New Roman" pitchFamily="18" charset="0"/>
              </a:rPr>
              <a:t>Turbina Pelton</a:t>
            </a:r>
            <a:endParaRPr lang="pt-BR" sz="2000">
              <a:cs typeface="Times New Roman" pitchFamily="18" charset="0"/>
            </a:endParaRPr>
          </a:p>
          <a:p>
            <a:pPr>
              <a:spcBef>
                <a:spcPct val="30000"/>
              </a:spcBef>
            </a:pPr>
            <a:r>
              <a:rPr lang="pt-BR" sz="2000">
                <a:cs typeface="Times New Roman" pitchFamily="18" charset="0"/>
                <a:sym typeface="Wingdings" pitchFamily="2" charset="2"/>
              </a:rPr>
              <a:t></a:t>
            </a:r>
            <a:r>
              <a:rPr lang="pt-BR" sz="2000">
                <a:cs typeface="Times New Roman" pitchFamily="18" charset="0"/>
              </a:rPr>
              <a:t> São máquinas de ação com escoamento tangencial;</a:t>
            </a:r>
          </a:p>
          <a:p>
            <a:pPr>
              <a:spcBef>
                <a:spcPct val="30000"/>
              </a:spcBef>
            </a:pPr>
            <a:r>
              <a:rPr lang="pt-BR" sz="2000">
                <a:cs typeface="Times New Roman" pitchFamily="18" charset="0"/>
                <a:sym typeface="Wingdings" pitchFamily="2" charset="2"/>
              </a:rPr>
              <a:t></a:t>
            </a:r>
            <a:r>
              <a:rPr lang="pt-BR" sz="2000">
                <a:cs typeface="Times New Roman" pitchFamily="18" charset="0"/>
              </a:rPr>
              <a:t> Operam com alta queda e baixa vazão;</a:t>
            </a:r>
          </a:p>
          <a:p>
            <a:pPr>
              <a:spcBef>
                <a:spcPct val="30000"/>
              </a:spcBef>
            </a:pPr>
            <a:r>
              <a:rPr lang="pt-BR" sz="2000">
                <a:cs typeface="Times New Roman" pitchFamily="18" charset="0"/>
                <a:sym typeface="Wingdings" pitchFamily="2" charset="2"/>
              </a:rPr>
              <a:t></a:t>
            </a:r>
            <a:r>
              <a:rPr lang="pt-BR" sz="2000">
                <a:cs typeface="Times New Roman" pitchFamily="18" charset="0"/>
              </a:rPr>
              <a:t> Podem ser de 1, 2, 4 ou 6 jatos;</a:t>
            </a:r>
          </a:p>
          <a:p>
            <a:pPr>
              <a:spcBef>
                <a:spcPct val="30000"/>
              </a:spcBef>
            </a:pPr>
            <a:r>
              <a:rPr lang="pt-BR" sz="2000">
                <a:cs typeface="Times New Roman" pitchFamily="18" charset="0"/>
                <a:sym typeface="Wingdings" pitchFamily="2" charset="2"/>
              </a:rPr>
              <a:t></a:t>
            </a:r>
            <a:r>
              <a:rPr lang="pt-BR" sz="2000">
                <a:cs typeface="Times New Roman" pitchFamily="18" charset="0"/>
              </a:rPr>
              <a:t> O controle da vazão é realizado na agulha e injetor; </a:t>
            </a:r>
            <a:r>
              <a:rPr lang="pt-BR" sz="2000">
                <a:solidFill>
                  <a:srgbClr val="FF0000"/>
                </a:solidFill>
                <a:cs typeface="Times New Roman" pitchFamily="18" charset="0"/>
              </a:rPr>
              <a:t> </a:t>
            </a:r>
            <a:endParaRPr lang="pt-BR" sz="2000">
              <a:cs typeface="Times New Roman" pitchFamily="18" charset="0"/>
            </a:endParaRPr>
          </a:p>
        </p:txBody>
      </p:sp>
      <p:sp>
        <p:nvSpPr>
          <p:cNvPr id="13317" name="Text Box 6"/>
          <p:cNvSpPr txBox="1">
            <a:spLocks noChangeArrowheads="1"/>
          </p:cNvSpPr>
          <p:nvPr/>
        </p:nvSpPr>
        <p:spPr bwMode="auto">
          <a:xfrm>
            <a:off x="0" y="6400800"/>
            <a:ext cx="8839200" cy="274638"/>
          </a:xfrm>
          <a:prstGeom prst="rect">
            <a:avLst/>
          </a:prstGeom>
          <a:noFill/>
          <a:ln w="9525">
            <a:noFill/>
            <a:miter lim="800000"/>
            <a:headEnd/>
            <a:tailEnd/>
          </a:ln>
        </p:spPr>
        <p:txBody>
          <a:bodyPr>
            <a:spAutoFit/>
          </a:bodyPr>
          <a:lstStyle/>
          <a:p>
            <a:pPr algn="ctr">
              <a:spcBef>
                <a:spcPct val="50000"/>
              </a:spcBef>
            </a:pPr>
            <a:r>
              <a:rPr lang="pt-BR" sz="1200">
                <a:cs typeface="Times New Roman" pitchFamily="18" charset="0"/>
              </a:rPr>
              <a:t>Fonte: M. T. Tolmasquim, Fontes Renováveis de Energia no Brasil, ed. Interciência, 2003.</a:t>
            </a:r>
          </a:p>
        </p:txBody>
      </p:sp>
      <p:sp>
        <p:nvSpPr>
          <p:cNvPr id="13318"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3074"/>
          <p:cNvSpPr>
            <a:spLocks noGrp="1" noChangeArrowheads="1"/>
          </p:cNvSpPr>
          <p:nvPr>
            <p:ph type="title"/>
          </p:nvPr>
        </p:nvSpPr>
        <p:spPr>
          <a:xfrm>
            <a:off x="0" y="-387350"/>
            <a:ext cx="7772400" cy="1143000"/>
          </a:xfrm>
        </p:spPr>
        <p:txBody>
          <a:bodyPr/>
          <a:lstStyle/>
          <a:p>
            <a:pPr algn="l">
              <a:spcBef>
                <a:spcPct val="50000"/>
              </a:spcBef>
              <a:defRPr/>
            </a:pPr>
            <a:r>
              <a:rPr lang="pt-BR" sz="2400" b="1" kern="1200" dirty="0">
                <a:solidFill>
                  <a:srgbClr val="339933"/>
                </a:solidFill>
                <a:ea typeface="+mn-ea"/>
                <a:cs typeface="+mn-cs"/>
              </a:rPr>
              <a:t>CH – Tipos de turbinas - </a:t>
            </a:r>
            <a:r>
              <a:rPr lang="pt-BR" sz="2400" b="1" kern="1200" dirty="0" err="1">
                <a:solidFill>
                  <a:srgbClr val="339933"/>
                </a:solidFill>
                <a:ea typeface="+mn-ea"/>
                <a:cs typeface="+mn-cs"/>
              </a:rPr>
              <a:t>Pelton</a:t>
            </a:r>
            <a:endParaRPr lang="pt-BR" sz="2400" b="1" kern="1200" dirty="0">
              <a:solidFill>
                <a:srgbClr val="339933"/>
              </a:solidFill>
              <a:ea typeface="+mn-ea"/>
              <a:cs typeface="+mn-cs"/>
            </a:endParaRPr>
          </a:p>
        </p:txBody>
      </p:sp>
      <p:pic>
        <p:nvPicPr>
          <p:cNvPr id="14339" name="Picture 3076" descr="C:\Walmir\Work\DISCIPLINAS\DG_POS\AULAS\AULA14\FIGURAS\TurbinaPelton.jpg"/>
          <p:cNvPicPr>
            <a:picLocks noChangeAspect="1" noChangeArrowheads="1"/>
          </p:cNvPicPr>
          <p:nvPr/>
        </p:nvPicPr>
        <p:blipFill>
          <a:blip r:embed="rId2" cstate="print"/>
          <a:srcRect/>
          <a:stretch>
            <a:fillRect/>
          </a:stretch>
        </p:blipFill>
        <p:spPr bwMode="auto">
          <a:xfrm>
            <a:off x="2103438" y="1454150"/>
            <a:ext cx="4938712" cy="3949700"/>
          </a:xfrm>
          <a:prstGeom prst="rect">
            <a:avLst/>
          </a:prstGeom>
          <a:noFill/>
          <a:ln w="9525">
            <a:noFill/>
            <a:miter lim="800000"/>
            <a:headEnd/>
            <a:tailEnd/>
          </a:ln>
        </p:spPr>
      </p:pic>
      <p:sp>
        <p:nvSpPr>
          <p:cNvPr id="14340"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a:xfrm>
            <a:off x="-31750" y="-387350"/>
            <a:ext cx="7772400" cy="1143000"/>
          </a:xfrm>
        </p:spPr>
        <p:txBody>
          <a:bodyPr/>
          <a:lstStyle/>
          <a:p>
            <a:pPr algn="l">
              <a:spcBef>
                <a:spcPct val="50000"/>
              </a:spcBef>
              <a:defRPr/>
            </a:pPr>
            <a:r>
              <a:rPr lang="pt-BR" sz="2400" b="1" kern="1200" dirty="0">
                <a:solidFill>
                  <a:srgbClr val="339933"/>
                </a:solidFill>
                <a:ea typeface="+mn-ea"/>
                <a:cs typeface="+mn-cs"/>
              </a:rPr>
              <a:t>CH – Tipos de turbinas - Francis</a:t>
            </a:r>
          </a:p>
        </p:txBody>
      </p:sp>
      <p:sp>
        <p:nvSpPr>
          <p:cNvPr id="15363" name="Text Box 4"/>
          <p:cNvSpPr txBox="1">
            <a:spLocks noChangeArrowheads="1"/>
          </p:cNvSpPr>
          <p:nvPr/>
        </p:nvSpPr>
        <p:spPr bwMode="auto">
          <a:xfrm>
            <a:off x="0" y="384175"/>
            <a:ext cx="9144000" cy="1600438"/>
          </a:xfrm>
          <a:prstGeom prst="rect">
            <a:avLst/>
          </a:prstGeom>
          <a:noFill/>
          <a:ln w="9525">
            <a:noFill/>
            <a:miter lim="800000"/>
            <a:headEnd/>
            <a:tailEnd/>
          </a:ln>
        </p:spPr>
        <p:txBody>
          <a:bodyPr>
            <a:spAutoFit/>
          </a:bodyPr>
          <a:lstStyle/>
          <a:p>
            <a:pPr>
              <a:spcBef>
                <a:spcPct val="30000"/>
              </a:spcBef>
            </a:pPr>
            <a:r>
              <a:rPr lang="pt-BR" sz="2000" u="sng" dirty="0">
                <a:cs typeface="Times New Roman" pitchFamily="18" charset="0"/>
              </a:rPr>
              <a:t>Turbina Francis</a:t>
            </a:r>
            <a:endParaRPr lang="pt-BR" sz="2000" dirty="0">
              <a:cs typeface="Times New Roman" pitchFamily="18" charset="0"/>
            </a:endParaRPr>
          </a:p>
          <a:p>
            <a:pPr>
              <a:spcBef>
                <a:spcPct val="30000"/>
              </a:spcBef>
            </a:pPr>
            <a:r>
              <a:rPr lang="pt-BR" sz="2000" dirty="0">
                <a:cs typeface="Times New Roman" pitchFamily="18" charset="0"/>
                <a:sym typeface="Wingdings" pitchFamily="2" charset="2"/>
              </a:rPr>
              <a:t></a:t>
            </a:r>
            <a:r>
              <a:rPr lang="pt-BR" sz="2000" dirty="0">
                <a:cs typeface="Times New Roman" pitchFamily="18" charset="0"/>
              </a:rPr>
              <a:t> São máquinas de reação com escoamento radial;</a:t>
            </a:r>
          </a:p>
          <a:p>
            <a:pPr>
              <a:spcBef>
                <a:spcPct val="30000"/>
              </a:spcBef>
            </a:pPr>
            <a:r>
              <a:rPr lang="pt-BR" sz="2000" dirty="0">
                <a:cs typeface="Times New Roman" pitchFamily="18" charset="0"/>
                <a:sym typeface="Wingdings" pitchFamily="2" charset="2"/>
              </a:rPr>
              <a:t></a:t>
            </a:r>
            <a:r>
              <a:rPr lang="pt-BR" sz="2000" dirty="0">
                <a:cs typeface="Times New Roman" pitchFamily="18" charset="0"/>
              </a:rPr>
              <a:t> Operam com média queda e média vazão;</a:t>
            </a:r>
          </a:p>
          <a:p>
            <a:pPr>
              <a:spcBef>
                <a:spcPct val="30000"/>
              </a:spcBef>
            </a:pPr>
            <a:r>
              <a:rPr lang="pt-BR" sz="2000" dirty="0">
                <a:cs typeface="Times New Roman" pitchFamily="18" charset="0"/>
                <a:sym typeface="Wingdings" pitchFamily="2" charset="2"/>
              </a:rPr>
              <a:t></a:t>
            </a:r>
            <a:r>
              <a:rPr lang="pt-BR" sz="2000" dirty="0">
                <a:cs typeface="Times New Roman" pitchFamily="18" charset="0"/>
              </a:rPr>
              <a:t> O controle da vazão é realizado no distribuidor com sistema de pás móveis; </a:t>
            </a:r>
          </a:p>
        </p:txBody>
      </p:sp>
      <p:pic>
        <p:nvPicPr>
          <p:cNvPr id="15364" name="Picture 5"/>
          <p:cNvPicPr>
            <a:picLocks noChangeAspect="1" noChangeArrowheads="1"/>
          </p:cNvPicPr>
          <p:nvPr/>
        </p:nvPicPr>
        <p:blipFill>
          <a:blip r:embed="rId2" cstate="print"/>
          <a:srcRect r="2650"/>
          <a:stretch>
            <a:fillRect/>
          </a:stretch>
        </p:blipFill>
        <p:spPr bwMode="auto">
          <a:xfrm>
            <a:off x="0" y="2348880"/>
            <a:ext cx="5436096" cy="3480792"/>
          </a:xfrm>
          <a:prstGeom prst="rect">
            <a:avLst/>
          </a:prstGeom>
          <a:noFill/>
          <a:ln w="9525">
            <a:noFill/>
            <a:miter lim="800000"/>
            <a:headEnd/>
            <a:tailEnd/>
          </a:ln>
        </p:spPr>
      </p:pic>
      <p:sp>
        <p:nvSpPr>
          <p:cNvPr id="15365" name="Text Box 6"/>
          <p:cNvSpPr txBox="1">
            <a:spLocks noChangeArrowheads="1"/>
          </p:cNvSpPr>
          <p:nvPr/>
        </p:nvSpPr>
        <p:spPr bwMode="auto">
          <a:xfrm>
            <a:off x="0" y="6021288"/>
            <a:ext cx="4716016" cy="461665"/>
          </a:xfrm>
          <a:prstGeom prst="rect">
            <a:avLst/>
          </a:prstGeom>
          <a:noFill/>
          <a:ln w="9525">
            <a:noFill/>
            <a:miter lim="800000"/>
            <a:headEnd/>
            <a:tailEnd/>
          </a:ln>
        </p:spPr>
        <p:txBody>
          <a:bodyPr wrap="square">
            <a:spAutoFit/>
          </a:bodyPr>
          <a:lstStyle/>
          <a:p>
            <a:pPr>
              <a:spcBef>
                <a:spcPct val="50000"/>
              </a:spcBef>
            </a:pPr>
            <a:r>
              <a:rPr lang="pt-BR" sz="1200" dirty="0">
                <a:cs typeface="Times New Roman" pitchFamily="18" charset="0"/>
              </a:rPr>
              <a:t>Fonte: M. T. </a:t>
            </a:r>
            <a:r>
              <a:rPr lang="pt-BR" sz="1200" dirty="0" err="1">
                <a:cs typeface="Times New Roman" pitchFamily="18" charset="0"/>
              </a:rPr>
              <a:t>Tolmasquim</a:t>
            </a:r>
            <a:r>
              <a:rPr lang="pt-BR" sz="1200" dirty="0">
                <a:cs typeface="Times New Roman" pitchFamily="18" charset="0"/>
              </a:rPr>
              <a:t>, Fontes Renováveis de Energia no Brasil, ed. Interciência, 2003.</a:t>
            </a:r>
          </a:p>
        </p:txBody>
      </p:sp>
      <p:sp>
        <p:nvSpPr>
          <p:cNvPr id="15366"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8" name="Picture 6"/>
          <p:cNvPicPr>
            <a:picLocks noChangeAspect="1" noChangeArrowheads="1"/>
          </p:cNvPicPr>
          <p:nvPr/>
        </p:nvPicPr>
        <p:blipFill>
          <a:blip r:embed="rId3" cstate="print"/>
          <a:srcRect/>
          <a:stretch>
            <a:fillRect/>
          </a:stretch>
        </p:blipFill>
        <p:spPr bwMode="auto">
          <a:xfrm>
            <a:off x="5724128" y="2276872"/>
            <a:ext cx="3344863" cy="3881438"/>
          </a:xfrm>
          <a:prstGeom prst="rect">
            <a:avLst/>
          </a:prstGeom>
          <a:noFill/>
          <a:ln w="9525">
            <a:noFill/>
            <a:miter lim="800000"/>
            <a:headEnd/>
            <a:tailEnd/>
          </a:ln>
        </p:spPr>
      </p:pic>
      <p:sp>
        <p:nvSpPr>
          <p:cNvPr id="9" name="Text Box 3"/>
          <p:cNvSpPr txBox="1">
            <a:spLocks noChangeArrowheads="1"/>
          </p:cNvSpPr>
          <p:nvPr/>
        </p:nvSpPr>
        <p:spPr bwMode="auto">
          <a:xfrm>
            <a:off x="5580112" y="6165304"/>
            <a:ext cx="3411488" cy="646331"/>
          </a:xfrm>
          <a:prstGeom prst="rect">
            <a:avLst/>
          </a:prstGeom>
          <a:noFill/>
          <a:ln w="9525">
            <a:noFill/>
            <a:miter lim="800000"/>
            <a:headEnd/>
            <a:tailEnd/>
          </a:ln>
        </p:spPr>
        <p:txBody>
          <a:bodyPr wrap="square">
            <a:spAutoFit/>
          </a:bodyPr>
          <a:lstStyle/>
          <a:p>
            <a:pPr>
              <a:spcBef>
                <a:spcPts val="0"/>
              </a:spcBef>
            </a:pPr>
            <a:r>
              <a:rPr lang="pt-BR" sz="1200" dirty="0"/>
              <a:t>Fonte: http://meusite.mackenzie.com.br/mellojr/ - Prof. Antônio Melo (Eng. Mecânica – Mackenzie)</a:t>
            </a:r>
            <a:r>
              <a:rPr lang="pt-BR" sz="1800" dirty="0"/>
              <a:t> </a:t>
            </a:r>
            <a:r>
              <a:rPr lang="pt-BR"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a:xfrm>
            <a:off x="-36513" y="-377825"/>
            <a:ext cx="7772401" cy="1143000"/>
          </a:xfrm>
        </p:spPr>
        <p:txBody>
          <a:bodyPr/>
          <a:lstStyle/>
          <a:p>
            <a:pPr algn="l">
              <a:spcBef>
                <a:spcPct val="50000"/>
              </a:spcBef>
              <a:defRPr/>
            </a:pPr>
            <a:r>
              <a:rPr lang="pt-BR" sz="2400" b="1" kern="1200" dirty="0">
                <a:solidFill>
                  <a:srgbClr val="339933"/>
                </a:solidFill>
                <a:ea typeface="+mn-ea"/>
                <a:cs typeface="+mn-cs"/>
              </a:rPr>
              <a:t>CH – Tipos de turbinas - Francis</a:t>
            </a:r>
          </a:p>
        </p:txBody>
      </p:sp>
      <p:sp>
        <p:nvSpPr>
          <p:cNvPr id="16387" name="Text Box 5"/>
          <p:cNvSpPr txBox="1">
            <a:spLocks noChangeArrowheads="1"/>
          </p:cNvSpPr>
          <p:nvPr/>
        </p:nvSpPr>
        <p:spPr bwMode="auto">
          <a:xfrm>
            <a:off x="0" y="457200"/>
            <a:ext cx="9144000" cy="396875"/>
          </a:xfrm>
          <a:prstGeom prst="rect">
            <a:avLst/>
          </a:prstGeom>
          <a:noFill/>
          <a:ln w="9525">
            <a:noFill/>
            <a:miter lim="800000"/>
            <a:headEnd/>
            <a:tailEnd/>
          </a:ln>
        </p:spPr>
        <p:txBody>
          <a:bodyPr>
            <a:spAutoFit/>
          </a:bodyPr>
          <a:lstStyle/>
          <a:p>
            <a:pPr>
              <a:spcBef>
                <a:spcPct val="30000"/>
              </a:spcBef>
            </a:pPr>
            <a:r>
              <a:rPr lang="pt-BR" sz="2000" u="sng">
                <a:cs typeface="Times New Roman" pitchFamily="18" charset="0"/>
              </a:rPr>
              <a:t>Turbina Francis</a:t>
            </a:r>
            <a:endParaRPr lang="pt-BR" sz="2000">
              <a:cs typeface="Times New Roman" pitchFamily="18" charset="0"/>
            </a:endParaRPr>
          </a:p>
        </p:txBody>
      </p:sp>
      <p:sp>
        <p:nvSpPr>
          <p:cNvPr id="16388" name="Text Box 6"/>
          <p:cNvSpPr txBox="1">
            <a:spLocks noChangeArrowheads="1"/>
          </p:cNvSpPr>
          <p:nvPr/>
        </p:nvSpPr>
        <p:spPr bwMode="auto">
          <a:xfrm>
            <a:off x="0" y="3861048"/>
            <a:ext cx="8839200" cy="274638"/>
          </a:xfrm>
          <a:prstGeom prst="rect">
            <a:avLst/>
          </a:prstGeom>
          <a:noFill/>
          <a:ln w="9525">
            <a:noFill/>
            <a:miter lim="800000"/>
            <a:headEnd/>
            <a:tailEnd/>
          </a:ln>
        </p:spPr>
        <p:txBody>
          <a:bodyPr>
            <a:spAutoFit/>
          </a:bodyPr>
          <a:lstStyle/>
          <a:p>
            <a:pPr algn="ctr">
              <a:spcBef>
                <a:spcPct val="50000"/>
              </a:spcBef>
            </a:pPr>
            <a:r>
              <a:rPr lang="pt-BR" sz="1200" dirty="0">
                <a:cs typeface="Times New Roman" pitchFamily="18" charset="0"/>
              </a:rPr>
              <a:t>Fonte: M. T. </a:t>
            </a:r>
            <a:r>
              <a:rPr lang="pt-BR" sz="1200" dirty="0" err="1">
                <a:cs typeface="Times New Roman" pitchFamily="18" charset="0"/>
              </a:rPr>
              <a:t>Tolmasquim</a:t>
            </a:r>
            <a:r>
              <a:rPr lang="pt-BR" sz="1200" dirty="0">
                <a:cs typeface="Times New Roman" pitchFamily="18" charset="0"/>
              </a:rPr>
              <a:t>, Fontes Renováveis de Energia no Brasil, ed. Interciência, 2003.</a:t>
            </a:r>
          </a:p>
        </p:txBody>
      </p:sp>
      <p:pic>
        <p:nvPicPr>
          <p:cNvPr id="16389" name="Picture 7"/>
          <p:cNvPicPr>
            <a:picLocks noChangeAspect="1" noChangeArrowheads="1"/>
          </p:cNvPicPr>
          <p:nvPr/>
        </p:nvPicPr>
        <p:blipFill>
          <a:blip r:embed="rId2" cstate="print"/>
          <a:srcRect r="676"/>
          <a:stretch>
            <a:fillRect/>
          </a:stretch>
        </p:blipFill>
        <p:spPr bwMode="auto">
          <a:xfrm>
            <a:off x="683568" y="836712"/>
            <a:ext cx="7467600" cy="3001963"/>
          </a:xfrm>
          <a:prstGeom prst="rect">
            <a:avLst/>
          </a:prstGeom>
          <a:noFill/>
          <a:ln w="9525">
            <a:noFill/>
            <a:miter lim="800000"/>
            <a:headEnd/>
            <a:tailEnd/>
          </a:ln>
        </p:spPr>
      </p:pic>
      <p:sp>
        <p:nvSpPr>
          <p:cNvPr id="16390" name="Line 2"/>
          <p:cNvSpPr>
            <a:spLocks noChangeShapeType="1"/>
          </p:cNvSpPr>
          <p:nvPr/>
        </p:nvSpPr>
        <p:spPr bwMode="auto">
          <a:xfrm>
            <a:off x="0" y="381000"/>
            <a:ext cx="9144000" cy="0"/>
          </a:xfrm>
          <a:prstGeom prst="line">
            <a:avLst/>
          </a:prstGeom>
          <a:noFill/>
          <a:ln w="57150" cmpd="thinThick">
            <a:solidFill>
              <a:srgbClr val="339933"/>
            </a:solidFill>
            <a:round/>
            <a:headEnd/>
            <a:tailEnd/>
          </a:ln>
        </p:spPr>
        <p:txBody>
          <a:bodyPr/>
          <a:lstStyle/>
          <a:p>
            <a:endParaRPr lang="pt-BR"/>
          </a:p>
        </p:txBody>
      </p:sp>
      <p:pic>
        <p:nvPicPr>
          <p:cNvPr id="7" name="Picture 7"/>
          <p:cNvPicPr>
            <a:picLocks noChangeAspect="1" noChangeArrowheads="1"/>
          </p:cNvPicPr>
          <p:nvPr/>
        </p:nvPicPr>
        <p:blipFill>
          <a:blip r:embed="rId3" cstate="print"/>
          <a:srcRect/>
          <a:stretch>
            <a:fillRect/>
          </a:stretch>
        </p:blipFill>
        <p:spPr bwMode="auto">
          <a:xfrm>
            <a:off x="5580112" y="4254799"/>
            <a:ext cx="3195464" cy="2603201"/>
          </a:xfrm>
          <a:prstGeom prst="rect">
            <a:avLst/>
          </a:prstGeom>
          <a:noFill/>
          <a:ln w="9525">
            <a:noFill/>
            <a:miter lim="800000"/>
            <a:headEnd/>
            <a:tailEnd/>
          </a:ln>
        </p:spPr>
      </p:pic>
      <p:sp>
        <p:nvSpPr>
          <p:cNvPr id="9" name="Text Box 3"/>
          <p:cNvSpPr txBox="1">
            <a:spLocks noChangeArrowheads="1"/>
          </p:cNvSpPr>
          <p:nvPr/>
        </p:nvSpPr>
        <p:spPr bwMode="auto">
          <a:xfrm>
            <a:off x="1835696" y="5661248"/>
            <a:ext cx="3411488" cy="646331"/>
          </a:xfrm>
          <a:prstGeom prst="rect">
            <a:avLst/>
          </a:prstGeom>
          <a:noFill/>
          <a:ln w="9525">
            <a:noFill/>
            <a:miter lim="800000"/>
            <a:headEnd/>
            <a:tailEnd/>
          </a:ln>
        </p:spPr>
        <p:txBody>
          <a:bodyPr wrap="square">
            <a:spAutoFit/>
          </a:bodyPr>
          <a:lstStyle/>
          <a:p>
            <a:pPr>
              <a:spcBef>
                <a:spcPts val="0"/>
              </a:spcBef>
            </a:pPr>
            <a:r>
              <a:rPr lang="pt-BR" sz="1200" dirty="0"/>
              <a:t>Fonte: http://meusite.mackenzie.com.br/mellojr/ - Prof. Antônio Melo (Eng. Mecânica – Mackenzie)</a:t>
            </a:r>
            <a:r>
              <a:rPr lang="pt-BR" sz="1800" dirty="0"/>
              <a:t> </a:t>
            </a:r>
            <a:r>
              <a:rPr lang="pt-BR" dirty="0"/>
              <a:t> </a:t>
            </a:r>
          </a:p>
        </p:txBody>
      </p:sp>
    </p:spTree>
  </p:cSld>
  <p:clrMapOvr>
    <a:masterClrMapping/>
  </p:clrMapOvr>
</p:sld>
</file>

<file path=ppt/theme/theme1.xml><?xml version="1.0" encoding="utf-8"?>
<a:theme xmlns:a="http://schemas.openxmlformats.org/drawingml/2006/main" name="Estrutura padrão">
  <a:themeElements>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
        <a:cs typeface=""/>
      </a:majorFont>
      <a:minorFont>
        <a:latin typeface="Times New Roman"/>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trutura padrã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1556</TotalTime>
  <Words>3718</Words>
  <Application>Microsoft Office PowerPoint</Application>
  <PresentationFormat>Apresentação na tela (4:3)</PresentationFormat>
  <Paragraphs>350</Paragraphs>
  <Slides>51</Slides>
  <Notes>0</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3</vt:i4>
      </vt:variant>
      <vt:variant>
        <vt:lpstr>Títulos de slides</vt:lpstr>
      </vt:variant>
      <vt:variant>
        <vt:i4>51</vt:i4>
      </vt:variant>
    </vt:vector>
  </HeadingPairs>
  <TitlesOfParts>
    <vt:vector size="64" baseType="lpstr">
      <vt:lpstr>AdvGulliv-R</vt:lpstr>
      <vt:lpstr>Arial</vt:lpstr>
      <vt:lpstr>Calibri</vt:lpstr>
      <vt:lpstr>Corbel</vt:lpstr>
      <vt:lpstr>Symbol</vt:lpstr>
      <vt:lpstr>Times New Roman</vt:lpstr>
      <vt:lpstr>TimesNewRoman</vt:lpstr>
      <vt:lpstr>Verdana</vt:lpstr>
      <vt:lpstr>Wingdings</vt:lpstr>
      <vt:lpstr>Estrutura padrão</vt:lpstr>
      <vt:lpstr>Equation</vt:lpstr>
      <vt:lpstr>Document</vt:lpstr>
      <vt:lpstr>Documento</vt:lpstr>
      <vt:lpstr>Apresentação do PowerPoint</vt:lpstr>
      <vt:lpstr>Apresentação do PowerPoint</vt:lpstr>
      <vt:lpstr>CH – Tipos de captação/acumulação de água</vt:lpstr>
      <vt:lpstr>CH – Principais Tipos de turbinas</vt:lpstr>
      <vt:lpstr>CH – Principais Tipos de turbinas</vt:lpstr>
      <vt:lpstr>CH – Tipos de turbinas - Pelton</vt:lpstr>
      <vt:lpstr>CH – Tipos de turbinas - Pelton</vt:lpstr>
      <vt:lpstr>CH – Tipos de turbinas - Francis</vt:lpstr>
      <vt:lpstr>CH – Tipos de turbinas - Francis</vt:lpstr>
      <vt:lpstr>CH – Tipos de turbinas – Kaplan/Hélice</vt:lpstr>
      <vt:lpstr>CH – Tipos de turbinas - Kaplan/Hélice</vt:lpstr>
      <vt:lpstr>CH – Tipos de turbinas – Bulbo </vt:lpstr>
      <vt:lpstr>CH – Tipos de turbinas – Exemplos no Brasil</vt:lpstr>
      <vt:lpstr>CH – Tipos de turbinas - Escolha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FEEC/UNICAMP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Walmir Freitas</dc:creator>
  <cp:lastModifiedBy>Walmir Freitas</cp:lastModifiedBy>
  <cp:revision>246</cp:revision>
  <dcterms:created xsi:type="dcterms:W3CDTF">2009-03-01T18:18:44Z</dcterms:created>
  <dcterms:modified xsi:type="dcterms:W3CDTF">2018-08-15T15:57:54Z</dcterms:modified>
</cp:coreProperties>
</file>